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86" r:id="rId20"/>
    <p:sldId id="272" r:id="rId21"/>
    <p:sldId id="281" r:id="rId22"/>
    <p:sldId id="285" r:id="rId23"/>
    <p:sldId id="294" r:id="rId24"/>
    <p:sldId id="287" r:id="rId25"/>
    <p:sldId id="288" r:id="rId26"/>
    <p:sldId id="289" r:id="rId27"/>
    <p:sldId id="293" r:id="rId28"/>
    <p:sldId id="290" r:id="rId29"/>
    <p:sldId id="292" r:id="rId30"/>
    <p:sldId id="295" r:id="rId31"/>
    <p:sldId id="296" r:id="rId32"/>
    <p:sldId id="291" r:id="rId33"/>
    <p:sldId id="284"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1F3DD-090F-E355-1CC4-BD09C695A66C}" v="1" dt="2024-06-25T11:26:53.235"/>
    <p1510:client id="{E8C3AAE5-88C5-C437-41F5-3308C9B53826}" v="3" dt="2024-06-24T12:30:46.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2" d="100"/>
          <a:sy n="112" d="100"/>
        </p:scale>
        <p:origin x="51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Angel Sisa Segura" userId="S::masisa2@soy.sena.edu.co::5e6b1a2d-b8ca-4759-9709-82056124d560" providerId="AD" clId="Web-{E8C3AAE5-88C5-C437-41F5-3308C9B53826}"/>
    <pc:docChg chg="modSld">
      <pc:chgData name="Miguel Angel Sisa Segura" userId="S::masisa2@soy.sena.edu.co::5e6b1a2d-b8ca-4759-9709-82056124d560" providerId="AD" clId="Web-{E8C3AAE5-88C5-C437-41F5-3308C9B53826}" dt="2024-06-24T12:30:44.866" v="1" actId="20577"/>
      <pc:docMkLst>
        <pc:docMk/>
      </pc:docMkLst>
      <pc:sldChg chg="modSp">
        <pc:chgData name="Miguel Angel Sisa Segura" userId="S::masisa2@soy.sena.edu.co::5e6b1a2d-b8ca-4759-9709-82056124d560" providerId="AD" clId="Web-{E8C3AAE5-88C5-C437-41F5-3308C9B53826}" dt="2024-06-24T12:30:44.866" v="1" actId="20577"/>
        <pc:sldMkLst>
          <pc:docMk/>
          <pc:sldMk cId="1703470484" sldId="288"/>
        </pc:sldMkLst>
        <pc:spChg chg="mod">
          <ac:chgData name="Miguel Angel Sisa Segura" userId="S::masisa2@soy.sena.edu.co::5e6b1a2d-b8ca-4759-9709-82056124d560" providerId="AD" clId="Web-{E8C3AAE5-88C5-C437-41F5-3308C9B53826}" dt="2024-06-24T12:30:44.866" v="1" actId="20577"/>
          <ac:spMkLst>
            <pc:docMk/>
            <pc:sldMk cId="1703470484" sldId="288"/>
            <ac:spMk id="4" creationId="{6591F89D-946C-4423-9E35-7AE9CDEE5474}"/>
          </ac:spMkLst>
        </pc:spChg>
      </pc:sldChg>
    </pc:docChg>
  </pc:docChgLst>
  <pc:docChgLst>
    <pc:chgData name="Miguel Angel Sisa Segura" userId="S::masisa2@soy.sena.edu.co::5e6b1a2d-b8ca-4759-9709-82056124d560" providerId="AD" clId="Web-{0691F3DD-090F-E355-1CC4-BD09C695A66C}"/>
    <pc:docChg chg="sldOrd">
      <pc:chgData name="Miguel Angel Sisa Segura" userId="S::masisa2@soy.sena.edu.co::5e6b1a2d-b8ca-4759-9709-82056124d560" providerId="AD" clId="Web-{0691F3DD-090F-E355-1CC4-BD09C695A66C}" dt="2024-06-25T11:26:53.235" v="0"/>
      <pc:docMkLst>
        <pc:docMk/>
      </pc:docMkLst>
      <pc:sldChg chg="ord">
        <pc:chgData name="Miguel Angel Sisa Segura" userId="S::masisa2@soy.sena.edu.co::5e6b1a2d-b8ca-4759-9709-82056124d560" providerId="AD" clId="Web-{0691F3DD-090F-E355-1CC4-BD09C695A66C}" dt="2024-06-25T11:26:53.235" v="0"/>
        <pc:sldMkLst>
          <pc:docMk/>
          <pc:sldMk cId="2934529593" sldId="2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26;p53"/>
          <p:cNvPicPr/>
          <p:nvPr/>
        </p:nvPicPr>
        <p:blipFill>
          <a:blip r:embed="rId14"/>
          <a:stretch/>
        </p:blipFill>
        <p:spPr>
          <a:xfrm>
            <a:off x="11027880" y="317520"/>
            <a:ext cx="811080" cy="790200"/>
          </a:xfrm>
          <a:prstGeom prst="rect">
            <a:avLst/>
          </a:prstGeom>
          <a:ln>
            <a:noFill/>
          </a:ln>
        </p:spPr>
      </p:pic>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s-CO" sz="1800" b="0" strike="noStrike" spc="-1">
                <a:solidFill>
                  <a:srgbClr val="000000"/>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1400" b="0" strike="noStrike" spc="-1">
                <a:solidFill>
                  <a:srgbClr val="000000"/>
                </a:solidFill>
                <a:latin typeface="Arial"/>
              </a:rPr>
              <a:t>Pulse para editar el formato de esquema del texto</a:t>
            </a:r>
          </a:p>
          <a:p>
            <a:pPr marL="864000" lvl="1" indent="-324000">
              <a:spcBef>
                <a:spcPts val="1134"/>
              </a:spcBef>
              <a:buClr>
                <a:srgbClr val="000000"/>
              </a:buClr>
              <a:buSzPct val="75000"/>
              <a:buFont typeface="Symbol" charset="2"/>
              <a:buChar char=""/>
            </a:pPr>
            <a:r>
              <a:rPr lang="es-CO" sz="14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CO" sz="1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CO" sz="14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00F5974-F975-4181-9700-5BF214B74AD7}" type="datetime">
              <a:rPr lang="es-US" sz="1200" b="0" strike="noStrike" spc="-1">
                <a:solidFill>
                  <a:srgbClr val="8B8B8B"/>
                </a:solidFill>
                <a:latin typeface="Calibri"/>
              </a:rPr>
              <a:t>7/9/2024</a:t>
            </a:fld>
            <a:endParaRPr lang="es-US" sz="1200" b="0" strike="noStrike" spc="-1">
              <a:latin typeface="Times New Roman"/>
            </a:endParaRPr>
          </a:p>
        </p:txBody>
      </p:sp>
      <p:sp>
        <p:nvSpPr>
          <p:cNvPr id="40" name="PlaceHolder 2"/>
          <p:cNvSpPr>
            <a:spLocks noGrp="1"/>
          </p:cNvSpPr>
          <p:nvPr>
            <p:ph type="ftr"/>
          </p:nvPr>
        </p:nvSpPr>
        <p:spPr>
          <a:xfrm>
            <a:off x="4038480" y="6356520"/>
            <a:ext cx="4114440" cy="364680"/>
          </a:xfrm>
          <a:prstGeom prst="rect">
            <a:avLst/>
          </a:prstGeom>
        </p:spPr>
        <p:txBody>
          <a:bodyPr anchor="ctr">
            <a:noAutofit/>
          </a:bodyPr>
          <a:lstStyle/>
          <a:p>
            <a:endParaRPr lang="es-US" sz="2400" b="0" strike="noStrike" spc="-1">
              <a:latin typeface="Times New Roman"/>
            </a:endParaRPr>
          </a:p>
        </p:txBody>
      </p:sp>
      <p:sp>
        <p:nvSpPr>
          <p:cNvPr id="41"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FD4F01E-3A15-4A0E-AB77-0BFC90D621DB}" type="slidenum">
              <a:rPr lang="es-US" sz="1200" b="0" strike="noStrike" spc="-1">
                <a:solidFill>
                  <a:srgbClr val="8B8B8B"/>
                </a:solidFill>
                <a:latin typeface="Calibri"/>
              </a:rPr>
              <a:t>‹Nº›</a:t>
            </a:fld>
            <a:endParaRPr lang="es-US" sz="1200" b="0" strike="noStrike" spc="-1">
              <a:latin typeface="Times New Roman"/>
            </a:endParaRPr>
          </a:p>
        </p:txBody>
      </p:sp>
      <p:sp>
        <p:nvSpPr>
          <p:cNvPr id="42"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s-CO" sz="1800" b="0" strike="noStrike" spc="-1">
                <a:solidFill>
                  <a:srgbClr val="000000"/>
                </a:solidFill>
                <a:latin typeface="Calibri"/>
              </a:rPr>
              <a:t>Pulse para editar el formato del texto de título</a:t>
            </a:r>
          </a:p>
        </p:txBody>
      </p:sp>
      <p:sp>
        <p:nvSpPr>
          <p:cNvPr id="43"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CO"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CO"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CO"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s-CO" sz="4400" b="0" strike="noStrike" spc="-1">
                <a:solidFill>
                  <a:srgbClr val="000000"/>
                </a:solidFill>
                <a:latin typeface="Calibri Light"/>
              </a:rPr>
              <a:t>Haga clic para modificar el estilo de título del patrón</a:t>
            </a:r>
            <a:endParaRPr lang="es-CO" sz="4400" b="0" strike="noStrike" spc="-1">
              <a:solidFill>
                <a:srgbClr val="000000"/>
              </a:solidFill>
              <a:latin typeface="Calibri"/>
            </a:endParaRPr>
          </a:p>
        </p:txBody>
      </p:sp>
      <p:sp>
        <p:nvSpPr>
          <p:cNvPr id="81"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FF6084C9-933D-4834-B250-D857D0BA6617}" type="datetime">
              <a:rPr lang="es-US" sz="1200" b="0" strike="noStrike" spc="-1">
                <a:solidFill>
                  <a:srgbClr val="8B8B8B"/>
                </a:solidFill>
                <a:latin typeface="Calibri"/>
              </a:rPr>
              <a:t>7/9/2024</a:t>
            </a:fld>
            <a:endParaRPr lang="es-US" sz="1200" b="0" strike="noStrike" spc="-1">
              <a:latin typeface="Times New Roman"/>
            </a:endParaRPr>
          </a:p>
        </p:txBody>
      </p:sp>
      <p:sp>
        <p:nvSpPr>
          <p:cNvPr id="82" name="PlaceHolder 3"/>
          <p:cNvSpPr>
            <a:spLocks noGrp="1"/>
          </p:cNvSpPr>
          <p:nvPr>
            <p:ph type="ftr"/>
          </p:nvPr>
        </p:nvSpPr>
        <p:spPr>
          <a:xfrm>
            <a:off x="4038480" y="6356520"/>
            <a:ext cx="4114440" cy="364680"/>
          </a:xfrm>
          <a:prstGeom prst="rect">
            <a:avLst/>
          </a:prstGeom>
        </p:spPr>
        <p:txBody>
          <a:bodyPr anchor="ctr">
            <a:noAutofit/>
          </a:bodyPr>
          <a:lstStyle/>
          <a:p>
            <a:endParaRPr lang="es-US" sz="2400" b="0" strike="noStrike" spc="-1">
              <a:latin typeface="Times New Roman"/>
            </a:endParaRPr>
          </a:p>
        </p:txBody>
      </p:sp>
      <p:sp>
        <p:nvSpPr>
          <p:cNvPr id="8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2C8A83E8-CD5C-4F9A-8967-9DA02AECEF8A}" type="slidenum">
              <a:rPr lang="es-US" sz="1200" b="0" strike="noStrike" spc="-1">
                <a:solidFill>
                  <a:srgbClr val="8B8B8B"/>
                </a:solidFill>
                <a:latin typeface="Calibri"/>
              </a:rPr>
              <a:t>‹Nº›</a:t>
            </a:fld>
            <a:endParaRPr lang="es-US" sz="1200" b="0" strike="noStrike" spc="-1">
              <a:latin typeface="Times New Roman"/>
            </a:endParaRPr>
          </a:p>
        </p:txBody>
      </p:sp>
      <p:sp>
        <p:nvSpPr>
          <p:cNvPr id="8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CO"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CO"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CO"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file/d/11HYgeJ3aXpCui1rD__PDFkGGPQUojSV9/view?usp=drivesdk" TargetMode="Externa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soysena-my.sharepoint.com/:w:/g/personal/masisa2_soy_sena_edu_co/EbPuMYjBIf1Es9QeC11ElFkBawfZID2359eLrnoSQWzADg?e=ZOeQYX" TargetMode="External"/><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5.xml"/><Relationship Id="rId5" Type="http://schemas.openxmlformats.org/officeDocument/2006/relationships/hyperlink" Target="https://soysena-my.sharepoint.com/:b:/g/personal/masisa2_soy_sena_edu_co/ESUOsznxUuRKgUaOh4m7BlABBWW61wPwpH18DMr0fy2VhQ" TargetMode="Externa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soysena-my.sharepoint.com/:w:/g/personal/masisa2_soy_sena_edu_co/EbopXBX2MiRLtojdh3vkFyYBIpQvSAeoq3hraOj7G_MmMw?e=1dY8Ap"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soysena-my.sharepoint.com/:x:/g/personal/masisa2_soy_sena_edu_co/EWYdcQwPNUNJk4H-WNH8f_4BXjNHES_eU2AqtnivdiHcwQ?e=pZqrwj" TargetMode="External"/><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soysena-my.sharepoint.com/:b:/g/personal/masisa2_soy_sena_edu_co/EZkhOU5tRyxAp2yYDS9RluYBPsv3GxO2xn9CBdTbKJybsg?e=lKWYsS" TargetMode="External"/><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soysena-my.sharepoint.com/:f:/g/personal/masisa2_soy_sena_edu_co/EvuJHCyNUyJDqtj458ZJRkMBSIA8OAtOtxMhMj9kI0yY3A?e=cwWzUN" TargetMode="External"/><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1" name="CustomShape 1"/>
          <p:cNvSpPr/>
          <p:nvPr/>
        </p:nvSpPr>
        <p:spPr>
          <a:xfrm>
            <a:off x="3613320" y="3103920"/>
            <a:ext cx="5200200" cy="9597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pPr>
            <a:r>
              <a:rPr lang="es-US" sz="2800" b="1" strike="noStrike" spc="-1">
                <a:solidFill>
                  <a:srgbClr val="FFFFFF"/>
                </a:solidFill>
                <a:latin typeface="WORK SANS BOLD ROMANArial"/>
                <a:ea typeface="Arial"/>
              </a:rPr>
              <a:t>PROYECTO PRODUCTIVO</a:t>
            </a:r>
            <a:endParaRPr lang="es-US"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33560" y="30636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OBJETIVOS ESPECIFICOS</a:t>
            </a:r>
            <a:endParaRPr lang="es-CO" sz="4400" b="0" strike="noStrike" spc="-1">
              <a:solidFill>
                <a:srgbClr val="000000"/>
              </a:solidFill>
              <a:latin typeface="Calibri"/>
            </a:endParaRPr>
          </a:p>
        </p:txBody>
      </p:sp>
      <p:sp>
        <p:nvSpPr>
          <p:cNvPr id="152" name="CustomShape 2"/>
          <p:cNvSpPr/>
          <p:nvPr/>
        </p:nvSpPr>
        <p:spPr>
          <a:xfrm>
            <a:off x="527205" y="1442587"/>
            <a:ext cx="9029160" cy="50768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s-US" sz="3600" b="1" strike="noStrike" spc="-1">
                <a:solidFill>
                  <a:srgbClr val="000000"/>
                </a:solidFill>
                <a:latin typeface="Calibri"/>
              </a:rPr>
              <a:t>4. </a:t>
            </a:r>
            <a:r>
              <a:rPr lang="es-ES" sz="3600" b="1" strike="noStrike" spc="-1">
                <a:solidFill>
                  <a:srgbClr val="000000"/>
                </a:solidFill>
                <a:latin typeface="Calibri"/>
              </a:rPr>
              <a:t>Integrar un asistente virtual avanzado que proporcione recomendaciones personalizadas y responda consultas específicas de los usuarios.</a:t>
            </a:r>
            <a:endParaRPr lang="es-US" sz="3600" b="1" spc="-1">
              <a:latin typeface="Arial"/>
            </a:endParaRPr>
          </a:p>
          <a:p>
            <a:r>
              <a:rPr lang="es-ES" sz="3600" b="1" strike="noStrike" spc="-1">
                <a:solidFill>
                  <a:srgbClr val="000000"/>
                </a:solidFill>
                <a:latin typeface="Calibri"/>
              </a:rPr>
              <a:t>5. Incorporar funciones interactivas como comentarios, calificaciones y reseñas para fomentar la participación activa y el intercambio de opiniones entre la comunidad artística y los aficionados.</a:t>
            </a:r>
            <a:endParaRPr lang="es-US" sz="3200" b="1" strike="noStrike" spc="-1">
              <a:latin typeface="Arial"/>
            </a:endParaRPr>
          </a:p>
        </p:txBody>
      </p:sp>
      <p:pic>
        <p:nvPicPr>
          <p:cNvPr id="153" name="Imagen 3"/>
          <p:cNvPicPr/>
          <p:nvPr/>
        </p:nvPicPr>
        <p:blipFill>
          <a:blip r:embed="rId2"/>
          <a:stretch/>
        </p:blipFill>
        <p:spPr>
          <a:xfrm>
            <a:off x="10245600" y="5112720"/>
            <a:ext cx="1945800" cy="19458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ALCANCE</a:t>
            </a:r>
            <a:endParaRPr lang="es-CO" sz="4400" b="0" strike="noStrike" spc="-1">
              <a:solidFill>
                <a:srgbClr val="000000"/>
              </a:solidFill>
              <a:latin typeface="Calibri"/>
            </a:endParaRPr>
          </a:p>
        </p:txBody>
      </p:sp>
      <p:sp>
        <p:nvSpPr>
          <p:cNvPr id="155" name="CustomShape 2"/>
          <p:cNvSpPr/>
          <p:nvPr/>
        </p:nvSpPr>
        <p:spPr>
          <a:xfrm>
            <a:off x="504000" y="1965960"/>
            <a:ext cx="7714800" cy="41535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s-US" sz="4400" b="1" strike="noStrike" spc="-1">
                <a:solidFill>
                  <a:srgbClr val="000000"/>
                </a:solidFill>
                <a:latin typeface="Calibri"/>
              </a:rPr>
              <a:t>El aplicativo web LABART proyecta convertirse en una plataforma web reconocida a nivel mundial para la distribución y clasificación de arte para el año 2034</a:t>
            </a:r>
            <a:r>
              <a:rPr lang="es-US" sz="1600" b="1" strike="noStrike" spc="-1">
                <a:solidFill>
                  <a:srgbClr val="000000"/>
                </a:solidFill>
                <a:latin typeface="Calibri"/>
              </a:rPr>
              <a:t>.</a:t>
            </a:r>
            <a:endParaRPr lang="es-US" sz="1600" b="1" strike="noStrike" spc="-1">
              <a:latin typeface="Arial"/>
            </a:endParaRPr>
          </a:p>
        </p:txBody>
      </p:sp>
      <p:pic>
        <p:nvPicPr>
          <p:cNvPr id="156" name="Imagen 3"/>
          <p:cNvPicPr/>
          <p:nvPr/>
        </p:nvPicPr>
        <p:blipFill>
          <a:blip r:embed="rId2"/>
          <a:stretch/>
        </p:blipFill>
        <p:spPr>
          <a:xfrm>
            <a:off x="7920000" y="2057400"/>
            <a:ext cx="4095720" cy="409572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469800" y="42192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PLANTEAMIENTO DE PROBLEMA</a:t>
            </a:r>
            <a:endParaRPr lang="es-CO" sz="4400" b="0" strike="noStrike" spc="-1">
              <a:solidFill>
                <a:srgbClr val="000000"/>
              </a:solidFill>
              <a:latin typeface="Calibri"/>
            </a:endParaRPr>
          </a:p>
        </p:txBody>
      </p:sp>
      <p:sp>
        <p:nvSpPr>
          <p:cNvPr id="158" name="CustomShape 2"/>
          <p:cNvSpPr/>
          <p:nvPr/>
        </p:nvSpPr>
        <p:spPr>
          <a:xfrm>
            <a:off x="469800" y="1802880"/>
            <a:ext cx="10757880" cy="447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s-US" sz="3600" b="1" strike="noStrike" spc="-1">
                <a:solidFill>
                  <a:srgbClr val="000000"/>
                </a:solidFill>
                <a:latin typeface="Calibri"/>
              </a:rPr>
              <a:t>A pesar de la creciente demanda en el arte, también se observa desinterés, y esto se debe a la falta de diversidad, la desconexión entre artistas y audiencia, así como a la complejidad logística en la gestión de obras. Esta situación limita la interactividad de las obras de arte en línea, destacando la necesidad urgente de un aplicativo web que aborde estos desafíos.</a:t>
            </a:r>
            <a:endParaRPr lang="es-US" sz="3600" b="1" strike="noStrike" spc="-1">
              <a:latin typeface="Arial"/>
            </a:endParaRPr>
          </a:p>
        </p:txBody>
      </p:sp>
      <p:pic>
        <p:nvPicPr>
          <p:cNvPr id="159" name="Imagen 7"/>
          <p:cNvPicPr/>
          <p:nvPr/>
        </p:nvPicPr>
        <p:blipFill>
          <a:blip r:embed="rId2"/>
          <a:stretch/>
        </p:blipFill>
        <p:spPr>
          <a:xfrm>
            <a:off x="10558440" y="5372280"/>
            <a:ext cx="1633320" cy="163332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490680" y="3906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PREGUNTA PROBLEMA</a:t>
            </a:r>
            <a:endParaRPr lang="es-CO" sz="4400" b="0" strike="noStrike" spc="-1">
              <a:solidFill>
                <a:srgbClr val="000000"/>
              </a:solidFill>
              <a:latin typeface="Calibri"/>
            </a:endParaRPr>
          </a:p>
        </p:txBody>
      </p:sp>
      <p:sp>
        <p:nvSpPr>
          <p:cNvPr id="161" name="CustomShape 2"/>
          <p:cNvSpPr/>
          <p:nvPr/>
        </p:nvSpPr>
        <p:spPr>
          <a:xfrm>
            <a:off x="490680" y="1971720"/>
            <a:ext cx="829332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71500" indent="-570865">
              <a:lnSpc>
                <a:spcPct val="100000"/>
              </a:lnSpc>
              <a:buClr>
                <a:srgbClr val="000000"/>
              </a:buClr>
              <a:buFont typeface="Arial"/>
              <a:buChar char="•"/>
            </a:pPr>
            <a:r>
              <a:rPr lang="es-US" sz="4000" b="1" strike="noStrike" spc="-1">
                <a:solidFill>
                  <a:srgbClr val="000000"/>
                </a:solidFill>
                <a:latin typeface="Calibri"/>
              </a:rPr>
              <a:t>¿Cómo LABART , como aplicativo web, podría abordar los desafíos actuales en la distribución, visualización y apreciación del arte para ofrecer una solución efectiva a esta problemática?</a:t>
            </a:r>
            <a:endParaRPr lang="es-US" sz="4000" b="1" strike="noStrike" spc="-1">
              <a:latin typeface="Arial"/>
            </a:endParaRPr>
          </a:p>
        </p:txBody>
      </p:sp>
      <p:pic>
        <p:nvPicPr>
          <p:cNvPr id="162" name="Imagen 4"/>
          <p:cNvPicPr/>
          <p:nvPr/>
        </p:nvPicPr>
        <p:blipFill>
          <a:blip r:embed="rId2"/>
          <a:stretch/>
        </p:blipFill>
        <p:spPr>
          <a:xfrm>
            <a:off x="8784000" y="2378880"/>
            <a:ext cx="3407400" cy="34074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20320" y="44028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JUSTIFICACIÓN</a:t>
            </a:r>
            <a:endParaRPr lang="es-CO" sz="4400" b="0" strike="noStrike" spc="-1">
              <a:solidFill>
                <a:srgbClr val="000000"/>
              </a:solidFill>
              <a:latin typeface="Calibri"/>
            </a:endParaRPr>
          </a:p>
        </p:txBody>
      </p:sp>
      <p:sp>
        <p:nvSpPr>
          <p:cNvPr id="164" name="CustomShape 2"/>
          <p:cNvSpPr/>
          <p:nvPr/>
        </p:nvSpPr>
        <p:spPr>
          <a:xfrm>
            <a:off x="4660" y="1708290"/>
            <a:ext cx="11243066" cy="452286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565">
              <a:lnSpc>
                <a:spcPct val="100000"/>
              </a:lnSpc>
              <a:buClr>
                <a:srgbClr val="000000"/>
              </a:buClr>
              <a:buFont typeface="Arial"/>
              <a:buChar char="•"/>
            </a:pPr>
            <a:r>
              <a:rPr lang="es-US" sz="3200" b="1" strike="noStrike" spc="-1">
                <a:solidFill>
                  <a:srgbClr val="000000"/>
                </a:solidFill>
                <a:latin typeface="Calibri"/>
              </a:rPr>
              <a:t>LabArt nace como una respuesta a la creciente problemática que enfrenta el mundo del arte. En la actualidad, observamos una disminución en la valoración y aprecio por el arte, fenómeno atribuido en gran medida al impacto de diversas herramientas tecnológicas. Estas herramientas, de manera progresiva, contribuyen a la depreciación y desvalorización de lo que hoy consideramos como arte. Además, no existe conocimiento de una herramienta digital conocida para contrarrestar esta problemática.</a:t>
            </a:r>
            <a:endParaRPr lang="es-US" sz="3200" b="1" strike="noStrike" spc="-1">
              <a:latin typeface="Arial"/>
            </a:endParaRPr>
          </a:p>
        </p:txBody>
      </p:sp>
      <p:pic>
        <p:nvPicPr>
          <p:cNvPr id="165" name="Imagen 7"/>
          <p:cNvPicPr/>
          <p:nvPr/>
        </p:nvPicPr>
        <p:blipFill>
          <a:blip r:embed="rId2"/>
          <a:stretch/>
        </p:blipFill>
        <p:spPr>
          <a:xfrm>
            <a:off x="9706741" y="5038691"/>
            <a:ext cx="2355263" cy="2067716"/>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PROCESOS ESTRATEGICOS </a:t>
            </a:r>
            <a:endParaRPr lang="es-CO" sz="4400" b="0" strike="noStrike" spc="-1">
              <a:solidFill>
                <a:srgbClr val="000000"/>
              </a:solidFill>
              <a:latin typeface="Calibri"/>
            </a:endParaRPr>
          </a:p>
        </p:txBody>
      </p:sp>
      <p:pic>
        <p:nvPicPr>
          <p:cNvPr id="167" name="Imagen 3"/>
          <p:cNvPicPr/>
          <p:nvPr/>
        </p:nvPicPr>
        <p:blipFill>
          <a:blip r:embed="rId2"/>
          <a:stretch/>
        </p:blipFill>
        <p:spPr>
          <a:xfrm>
            <a:off x="838080" y="1474200"/>
            <a:ext cx="9092880" cy="5127840"/>
          </a:xfrm>
          <a:prstGeom prst="rect">
            <a:avLst/>
          </a:prstGeom>
          <a:ln>
            <a:noFill/>
          </a:ln>
        </p:spPr>
      </p:pic>
      <p:pic>
        <p:nvPicPr>
          <p:cNvPr id="168" name="Imagen 5"/>
          <p:cNvPicPr/>
          <p:nvPr/>
        </p:nvPicPr>
        <p:blipFill>
          <a:blip r:embed="rId3"/>
          <a:stretch/>
        </p:blipFill>
        <p:spPr>
          <a:xfrm>
            <a:off x="10566360" y="5354640"/>
            <a:ext cx="1625400" cy="162540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558720" y="3650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MAPA DE PROCESOS </a:t>
            </a:r>
            <a:endParaRPr lang="es-CO" sz="4400" b="0" strike="noStrike" spc="-1">
              <a:solidFill>
                <a:srgbClr val="000000"/>
              </a:solidFill>
              <a:latin typeface="Calibri"/>
            </a:endParaRPr>
          </a:p>
        </p:txBody>
      </p:sp>
      <p:sp>
        <p:nvSpPr>
          <p:cNvPr id="170" name="CustomShape 2"/>
          <p:cNvSpPr/>
          <p:nvPr/>
        </p:nvSpPr>
        <p:spPr>
          <a:xfrm>
            <a:off x="6095880" y="3522960"/>
            <a:ext cx="60955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1800" b="0" u="sng" strike="noStrike" spc="-1">
                <a:solidFill>
                  <a:srgbClr val="0563C1"/>
                </a:solidFill>
                <a:uFillTx/>
                <a:latin typeface="Calibri"/>
                <a:hlinkClick r:id="rId2"/>
              </a:rPr>
              <a:t>https://drive.google.com/file/d/11HYgeJ3aXpCui1rD__PDFkGGPQUojSV9/view?usp=drivesdk</a:t>
            </a:r>
            <a:endParaRPr lang="es-US" sz="1800" b="0" strike="noStrike" spc="-1">
              <a:latin typeface="Arial"/>
            </a:endParaRPr>
          </a:p>
        </p:txBody>
      </p:sp>
      <p:pic>
        <p:nvPicPr>
          <p:cNvPr id="171" name="Imagen 6"/>
          <p:cNvPicPr/>
          <p:nvPr/>
        </p:nvPicPr>
        <p:blipFill>
          <a:blip r:embed="rId3"/>
          <a:stretch/>
        </p:blipFill>
        <p:spPr>
          <a:xfrm>
            <a:off x="10566360" y="5354640"/>
            <a:ext cx="1625400" cy="1625400"/>
          </a:xfrm>
          <a:prstGeom prst="rect">
            <a:avLst/>
          </a:prstGeom>
          <a:ln>
            <a:noFill/>
          </a:ln>
        </p:spPr>
      </p:pic>
      <p:pic>
        <p:nvPicPr>
          <p:cNvPr id="172" name="Imagen 8"/>
          <p:cNvPicPr/>
          <p:nvPr/>
        </p:nvPicPr>
        <p:blipFill>
          <a:blip r:embed="rId4"/>
          <a:stretch/>
        </p:blipFill>
        <p:spPr>
          <a:xfrm>
            <a:off x="0" y="1509120"/>
            <a:ext cx="5947200" cy="53197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B02FCA43-6885-4FF2-B8A7-FC3E22430235}"/>
              </a:ext>
            </a:extLst>
          </p:cNvPr>
          <p:cNvSpPr txBox="1"/>
          <p:nvPr/>
        </p:nvSpPr>
        <p:spPr>
          <a:xfrm>
            <a:off x="305421" y="249553"/>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RESULTADOS DE ENCUESTA </a:t>
            </a:r>
            <a:endParaRPr lang="es-CO" sz="4400" b="1" strike="noStrike" spc="-1">
              <a:solidFill>
                <a:srgbClr val="000000"/>
              </a:solidFill>
              <a:latin typeface="Calibri"/>
            </a:endParaRPr>
          </a:p>
        </p:txBody>
      </p:sp>
      <p:pic>
        <p:nvPicPr>
          <p:cNvPr id="8" name="Imagen 7">
            <a:extLst>
              <a:ext uri="{FF2B5EF4-FFF2-40B4-BE49-F238E27FC236}">
                <a16:creationId xmlns:a16="http://schemas.microsoft.com/office/drawing/2014/main" id="{859717C0-18CD-4A73-AEE5-007A06D82182}"/>
              </a:ext>
            </a:extLst>
          </p:cNvPr>
          <p:cNvPicPr/>
          <p:nvPr/>
        </p:nvPicPr>
        <p:blipFill rotWithShape="1">
          <a:blip r:embed="rId2">
            <a:extLst>
              <a:ext uri="{28A0092B-C50C-407E-A947-70E740481C1C}">
                <a14:useLocalDpi xmlns:a14="http://schemas.microsoft.com/office/drawing/2010/main" val="0"/>
              </a:ext>
            </a:extLst>
          </a:blip>
          <a:srcRect l="41547" r="41785"/>
          <a:stretch/>
        </p:blipFill>
        <p:spPr bwMode="auto">
          <a:xfrm>
            <a:off x="7650861" y="1574713"/>
            <a:ext cx="4112580" cy="5190071"/>
          </a:xfrm>
          <a:prstGeom prst="rect">
            <a:avLst/>
          </a:prstGeom>
          <a:ln>
            <a:noFill/>
          </a:ln>
          <a:extLst>
            <a:ext uri="{53640926-AAD7-44D8-BBD7-CCE9431645EC}">
              <a14:shadowObscured xmlns:a14="http://schemas.microsoft.com/office/drawing/2010/main"/>
            </a:ext>
          </a:extLst>
        </p:spPr>
      </p:pic>
      <p:sp>
        <p:nvSpPr>
          <p:cNvPr id="14" name="Subtítulo 13">
            <a:extLst>
              <a:ext uri="{FF2B5EF4-FFF2-40B4-BE49-F238E27FC236}">
                <a16:creationId xmlns:a16="http://schemas.microsoft.com/office/drawing/2014/main" id="{67826272-F642-4FCA-A4D9-291672CB7266}"/>
              </a:ext>
            </a:extLst>
          </p:cNvPr>
          <p:cNvSpPr>
            <a:spLocks noGrp="1"/>
          </p:cNvSpPr>
          <p:nvPr>
            <p:ph type="subTitle"/>
          </p:nvPr>
        </p:nvSpPr>
        <p:spPr>
          <a:xfrm>
            <a:off x="428559" y="1660218"/>
            <a:ext cx="6792907" cy="4708981"/>
          </a:xfrm>
        </p:spPr>
        <p:txBody>
          <a:bodyPr/>
          <a:lstStyle/>
          <a:p>
            <a:pPr marL="0" indent="0">
              <a:buNone/>
            </a:pPr>
            <a:r>
              <a:rPr lang="es-MX" sz="2000" b="1"/>
              <a:t>Conclusión :</a:t>
            </a:r>
            <a:br>
              <a:rPr lang="es-MX" sz="2000" b="1"/>
            </a:br>
            <a:br>
              <a:rPr lang="es-MX" sz="2000" b="1"/>
            </a:br>
            <a:r>
              <a:rPr lang="es-MX" sz="2000" b="1"/>
              <a:t>La encuesta revela un interés significativo entre los encuestados (41.67%) en publicar arte en línea, con un cuarto de ellos ya habiendo utilizado plataformas web para este fin. Pintura, dibujo, fotografía y arte digital son los medios más comunes utilizados. La facilidad de uso, la comunidad activa y la seguridad son consideraciones importantes al elegir una plataforma. Los estilos artísticos preferidos incluyen el realismo, el surrealismo y el arte contemporáneo. Existe una demanda considerable de obras de artistas emergentes en las plataformas de arte en línea. Para mejorar la experiencia del usuario, se recomienda priorizar la seguridad, la facilidad de navegación y la accesibilidad del sitio web, así como mantenerse al tanto de las últimas tendencias y tecnologías emergentes.</a:t>
            </a:r>
          </a:p>
        </p:txBody>
      </p:sp>
      <p:pic>
        <p:nvPicPr>
          <p:cNvPr id="6" name="Imagen 9">
            <a:extLst>
              <a:ext uri="{FF2B5EF4-FFF2-40B4-BE49-F238E27FC236}">
                <a16:creationId xmlns:a16="http://schemas.microsoft.com/office/drawing/2014/main" id="{B1CDC352-2E6B-4ABE-AFB6-E3CA19703C40}"/>
              </a:ext>
            </a:extLst>
          </p:cNvPr>
          <p:cNvPicPr/>
          <p:nvPr/>
        </p:nvPicPr>
        <p:blipFill>
          <a:blip r:embed="rId3"/>
          <a:stretch/>
        </p:blipFill>
        <p:spPr>
          <a:xfrm>
            <a:off x="10617120" y="5443560"/>
            <a:ext cx="1574280" cy="1574280"/>
          </a:xfrm>
          <a:prstGeom prst="rect">
            <a:avLst/>
          </a:prstGeom>
          <a:ln>
            <a:noFill/>
          </a:ln>
        </p:spPr>
      </p:pic>
    </p:spTree>
    <p:extLst>
      <p:ext uri="{BB962C8B-B14F-4D97-AF65-F5344CB8AC3E}">
        <p14:creationId xmlns:p14="http://schemas.microsoft.com/office/powerpoint/2010/main" val="361894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827640" y="72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sp>
        <p:nvSpPr>
          <p:cNvPr id="174" name="CustomShape 2"/>
          <p:cNvSpPr/>
          <p:nvPr/>
        </p:nvSpPr>
        <p:spPr>
          <a:xfrm>
            <a:off x="5943600" y="3276720"/>
            <a:ext cx="641520" cy="304560"/>
          </a:xfrm>
          <a:prstGeom prst="rect">
            <a:avLst/>
          </a:prstGeom>
          <a:noFill/>
          <a:ln>
            <a:noFill/>
          </a:ln>
        </p:spPr>
        <p:style>
          <a:lnRef idx="0">
            <a:scrgbClr r="0" g="0" b="0"/>
          </a:lnRef>
          <a:fillRef idx="0">
            <a:scrgbClr r="0" g="0" b="0"/>
          </a:fillRef>
          <a:effectRef idx="0">
            <a:scrgbClr r="0" g="0" b="0"/>
          </a:effectRef>
          <a:fontRef idx="minor"/>
        </p:style>
        <p:txBody>
          <a:bodyPr/>
          <a:lstStyle/>
          <a:p>
            <a:endParaRPr lang="es-US"/>
          </a:p>
        </p:txBody>
      </p:sp>
      <p:pic>
        <p:nvPicPr>
          <p:cNvPr id="178" name="Imagen 9"/>
          <p:cNvPicPr/>
          <p:nvPr/>
        </p:nvPicPr>
        <p:blipFill>
          <a:blip r:embed="rId2"/>
          <a:stretch/>
        </p:blipFill>
        <p:spPr>
          <a:xfrm>
            <a:off x="10566360" y="5354640"/>
            <a:ext cx="1625400" cy="1625400"/>
          </a:xfrm>
          <a:prstGeom prst="rect">
            <a:avLst/>
          </a:prstGeom>
          <a:ln>
            <a:noFill/>
          </a:ln>
        </p:spPr>
      </p:pic>
      <p:sp>
        <p:nvSpPr>
          <p:cNvPr id="2" name="CuadroTexto 1">
            <a:extLst>
              <a:ext uri="{FF2B5EF4-FFF2-40B4-BE49-F238E27FC236}">
                <a16:creationId xmlns:a16="http://schemas.microsoft.com/office/drawing/2014/main" id="{4B70C09D-22CF-45E5-ADCB-250A0C588E85}"/>
              </a:ext>
            </a:extLst>
          </p:cNvPr>
          <p:cNvSpPr txBox="1"/>
          <p:nvPr/>
        </p:nvSpPr>
        <p:spPr>
          <a:xfrm>
            <a:off x="337690" y="1506070"/>
            <a:ext cx="5118847" cy="5632311"/>
          </a:xfrm>
          <a:prstGeom prst="rect">
            <a:avLst/>
          </a:prstGeom>
          <a:noFill/>
        </p:spPr>
        <p:txBody>
          <a:bodyPr wrap="square" rtlCol="0">
            <a:spAutoFit/>
          </a:bodyPr>
          <a:lstStyle/>
          <a:p>
            <a:r>
              <a:rPr lang="es-MX" sz="1900" b="1"/>
              <a:t>RF1.</a:t>
            </a:r>
            <a:r>
              <a:rPr lang="es-MX" sz="1900"/>
              <a:t> Autenticación de usuario.</a:t>
            </a:r>
          </a:p>
          <a:p>
            <a:r>
              <a:rPr lang="es-MX" sz="1900" b="1"/>
              <a:t>RF2.</a:t>
            </a:r>
            <a:r>
              <a:rPr lang="es-MX" sz="1900"/>
              <a:t> Registrar usuarios.</a:t>
            </a:r>
          </a:p>
          <a:p>
            <a:r>
              <a:rPr lang="es-MX" sz="1900" b="1"/>
              <a:t>RF3.</a:t>
            </a:r>
            <a:r>
              <a:rPr lang="es-MX" sz="1900"/>
              <a:t> Visualizar publicaciones.</a:t>
            </a:r>
          </a:p>
          <a:p>
            <a:r>
              <a:rPr lang="es-MX" sz="1900" b="1"/>
              <a:t>RF4.</a:t>
            </a:r>
            <a:r>
              <a:rPr lang="es-MX" sz="1900"/>
              <a:t> Acceso al asistente.</a:t>
            </a:r>
          </a:p>
          <a:p>
            <a:r>
              <a:rPr lang="es-MX" sz="1900" b="1"/>
              <a:t>RF5.</a:t>
            </a:r>
            <a:r>
              <a:rPr lang="es-MX" sz="1900"/>
              <a:t> Modificar perfiles de usuario.</a:t>
            </a:r>
          </a:p>
          <a:p>
            <a:r>
              <a:rPr lang="es-MX" sz="1900" b="1"/>
              <a:t>RF6. </a:t>
            </a:r>
            <a:r>
              <a:rPr lang="es-MX" sz="1900"/>
              <a:t>Publicar comentarios.</a:t>
            </a:r>
          </a:p>
          <a:p>
            <a:r>
              <a:rPr lang="es-MX" sz="1900" b="1"/>
              <a:t>RF7. </a:t>
            </a:r>
            <a:r>
              <a:rPr lang="es-MX" sz="1900"/>
              <a:t>Publicar reacciones.</a:t>
            </a:r>
          </a:p>
          <a:p>
            <a:r>
              <a:rPr lang="es-MX" sz="1900" b="1"/>
              <a:t>RF8.</a:t>
            </a:r>
            <a:r>
              <a:rPr lang="es-MX" sz="1900"/>
              <a:t> Ver comentarios.</a:t>
            </a:r>
          </a:p>
          <a:p>
            <a:r>
              <a:rPr lang="es-MX" sz="1900" b="1"/>
              <a:t>RF9.</a:t>
            </a:r>
            <a:r>
              <a:rPr lang="es-MX" sz="1900"/>
              <a:t> Eliminar Comentarios de por administrador</a:t>
            </a:r>
          </a:p>
          <a:p>
            <a:r>
              <a:rPr lang="es-MX" sz="1900" b="1"/>
              <a:t>RF10. </a:t>
            </a:r>
            <a:r>
              <a:rPr lang="es-MX" sz="1900"/>
              <a:t>Ver reacciones de publicaciones.</a:t>
            </a:r>
          </a:p>
          <a:p>
            <a:r>
              <a:rPr lang="es-MX" sz="1900" b="1"/>
              <a:t>RF11.</a:t>
            </a:r>
            <a:r>
              <a:rPr lang="es-MX" sz="1900"/>
              <a:t> Publicar obras de arte.</a:t>
            </a:r>
          </a:p>
          <a:p>
            <a:r>
              <a:rPr lang="es-MX" sz="1900" b="1"/>
              <a:t>RF12.</a:t>
            </a:r>
            <a:r>
              <a:rPr lang="es-MX" sz="1900"/>
              <a:t> Editar obras de arte usuario.</a:t>
            </a:r>
          </a:p>
          <a:p>
            <a:r>
              <a:rPr lang="es-MX" sz="1900" b="1"/>
              <a:t>RF13.</a:t>
            </a:r>
            <a:r>
              <a:rPr lang="es-MX" sz="1900"/>
              <a:t> Editar obras de arte general usuario.</a:t>
            </a:r>
          </a:p>
          <a:p>
            <a:r>
              <a:rPr lang="es-MX" sz="1900" b="1"/>
              <a:t>RF14.</a:t>
            </a:r>
            <a:r>
              <a:rPr lang="es-MX" sz="1900"/>
              <a:t> Eliminar obras de arte.</a:t>
            </a:r>
          </a:p>
          <a:p>
            <a:r>
              <a:rPr lang="es-MX" sz="1900" b="1"/>
              <a:t>RF15.</a:t>
            </a:r>
            <a:r>
              <a:rPr lang="es-MX" sz="1900"/>
              <a:t> Eliminar obras de arte en general.</a:t>
            </a:r>
          </a:p>
          <a:p>
            <a:r>
              <a:rPr lang="es-MX" sz="1900" b="1"/>
              <a:t>RF16.</a:t>
            </a:r>
            <a:r>
              <a:rPr lang="es-MX" sz="1900"/>
              <a:t> Crear arte al estilo Paint.</a:t>
            </a:r>
          </a:p>
          <a:p>
            <a:r>
              <a:rPr lang="es-MX" sz="1900" b="1"/>
              <a:t>RF17.</a:t>
            </a:r>
            <a:r>
              <a:rPr lang="es-MX" sz="1900"/>
              <a:t> PQRS.</a:t>
            </a:r>
          </a:p>
          <a:p>
            <a:endParaRPr lang="es-CO"/>
          </a:p>
        </p:txBody>
      </p:sp>
      <p:sp>
        <p:nvSpPr>
          <p:cNvPr id="3" name="CuadroTexto 2">
            <a:extLst>
              <a:ext uri="{FF2B5EF4-FFF2-40B4-BE49-F238E27FC236}">
                <a16:creationId xmlns:a16="http://schemas.microsoft.com/office/drawing/2014/main" id="{B117B5CE-E156-4F49-9142-005228DB492E}"/>
              </a:ext>
            </a:extLst>
          </p:cNvPr>
          <p:cNvSpPr txBox="1"/>
          <p:nvPr/>
        </p:nvSpPr>
        <p:spPr>
          <a:xfrm>
            <a:off x="5456537" y="1534566"/>
            <a:ext cx="4939553" cy="4093428"/>
          </a:xfrm>
          <a:prstGeom prst="rect">
            <a:avLst/>
          </a:prstGeom>
          <a:noFill/>
        </p:spPr>
        <p:txBody>
          <a:bodyPr wrap="square" rtlCol="0">
            <a:spAutoFit/>
          </a:bodyPr>
          <a:lstStyle/>
          <a:p>
            <a:r>
              <a:rPr lang="es-MX" sz="2000" b="1"/>
              <a:t>RF18.</a:t>
            </a:r>
            <a:r>
              <a:rPr lang="es-MX" sz="2000"/>
              <a:t> Eliminar usuario por administrador.</a:t>
            </a:r>
          </a:p>
          <a:p>
            <a:r>
              <a:rPr lang="es-MX" sz="2000" b="1"/>
              <a:t>RF19.</a:t>
            </a:r>
            <a:r>
              <a:rPr lang="es-MX" sz="2000"/>
              <a:t> Modificar roles de usuario por administrador.</a:t>
            </a:r>
          </a:p>
          <a:p>
            <a:r>
              <a:rPr lang="es-MX" sz="2000" b="1"/>
              <a:t>RF20.</a:t>
            </a:r>
            <a:r>
              <a:rPr lang="es-MX" sz="2000"/>
              <a:t> Acceder al asistente por usuario registrado y programador.</a:t>
            </a:r>
          </a:p>
          <a:p>
            <a:r>
              <a:rPr lang="es-MX" sz="2000" b="1"/>
              <a:t>RF21.</a:t>
            </a:r>
            <a:r>
              <a:rPr lang="es-MX" sz="2000"/>
              <a:t> Interactuar con el asistente por usuario registrado y programador.</a:t>
            </a:r>
          </a:p>
          <a:p>
            <a:r>
              <a:rPr lang="es-MX" sz="2000" b="1"/>
              <a:t>RF22.</a:t>
            </a:r>
            <a:r>
              <a:rPr lang="es-MX" sz="2000"/>
              <a:t> Modificar roles de usuario por programador.</a:t>
            </a:r>
          </a:p>
          <a:p>
            <a:r>
              <a:rPr lang="es-MX" sz="2000" b="1"/>
              <a:t>RF23.</a:t>
            </a:r>
            <a:r>
              <a:rPr lang="es-MX" sz="2000"/>
              <a:t> Buscar publicaciones.</a:t>
            </a:r>
          </a:p>
          <a:p>
            <a:r>
              <a:rPr lang="es-MX" sz="2000" b="1"/>
              <a:t>RF24.</a:t>
            </a:r>
            <a:r>
              <a:rPr lang="es-MX" sz="2000"/>
              <a:t> Importar y exportar datos.</a:t>
            </a:r>
          </a:p>
          <a:p>
            <a:r>
              <a:rPr lang="es-MX" sz="2000" b="1"/>
              <a:t>RF25.</a:t>
            </a:r>
            <a:r>
              <a:rPr lang="es-MX" sz="2000"/>
              <a:t> Corregir fallas.</a:t>
            </a:r>
          </a:p>
          <a:p>
            <a:r>
              <a:rPr lang="es-MX" sz="2000" b="1"/>
              <a:t>RF26.</a:t>
            </a:r>
            <a:r>
              <a:rPr lang="es-MX" sz="2000"/>
              <a:t> Actualizar sistema.	</a:t>
            </a:r>
            <a:endParaRPr lang="es-CO"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650073" y="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22" name="Imagen 6"/>
          <p:cNvPicPr/>
          <p:nvPr/>
        </p:nvPicPr>
        <p:blipFill>
          <a:blip r:embed="rId2"/>
          <a:stretch/>
        </p:blipFill>
        <p:spPr>
          <a:xfrm>
            <a:off x="10617120" y="5443560"/>
            <a:ext cx="1574280" cy="1574280"/>
          </a:xfrm>
          <a:prstGeom prst="rect">
            <a:avLst/>
          </a:prstGeom>
          <a:ln>
            <a:noFill/>
          </a:ln>
        </p:spPr>
      </p:pic>
      <p:sp>
        <p:nvSpPr>
          <p:cNvPr id="2" name="CuadroTexto 1">
            <a:extLst>
              <a:ext uri="{FF2B5EF4-FFF2-40B4-BE49-F238E27FC236}">
                <a16:creationId xmlns:a16="http://schemas.microsoft.com/office/drawing/2014/main" id="{93F8672C-3B4C-478A-9AC6-5DBB806E08BB}"/>
              </a:ext>
            </a:extLst>
          </p:cNvPr>
          <p:cNvSpPr txBox="1"/>
          <p:nvPr/>
        </p:nvSpPr>
        <p:spPr>
          <a:xfrm>
            <a:off x="480157" y="1890744"/>
            <a:ext cx="6454588" cy="3785652"/>
          </a:xfrm>
          <a:prstGeom prst="rect">
            <a:avLst/>
          </a:prstGeom>
          <a:noFill/>
        </p:spPr>
        <p:txBody>
          <a:bodyPr wrap="square" rtlCol="0">
            <a:spAutoFit/>
          </a:bodyPr>
          <a:lstStyle/>
          <a:p>
            <a:r>
              <a:rPr lang="es-MX" sz="2400" b="1"/>
              <a:t>RNF1</a:t>
            </a:r>
            <a:r>
              <a:rPr lang="es-CO" sz="2400" b="1"/>
              <a:t>.</a:t>
            </a:r>
            <a:r>
              <a:rPr lang="es-CO" sz="2400"/>
              <a:t> Interfaz del sistema.</a:t>
            </a:r>
          </a:p>
          <a:p>
            <a:r>
              <a:rPr lang="es-CO" sz="2400" b="1"/>
              <a:t>RNF2.</a:t>
            </a:r>
            <a:r>
              <a:rPr lang="es-CO" sz="2400"/>
              <a:t> Ayuda en el uso del sistema.</a:t>
            </a:r>
          </a:p>
          <a:p>
            <a:r>
              <a:rPr lang="es-CO" sz="2400" b="1"/>
              <a:t>RNF3.</a:t>
            </a:r>
            <a:r>
              <a:rPr lang="es-CO" sz="2400"/>
              <a:t> Mantenimiento.</a:t>
            </a:r>
          </a:p>
          <a:p>
            <a:r>
              <a:rPr lang="es-CO" sz="2400" b="1"/>
              <a:t>RNF4.</a:t>
            </a:r>
            <a:r>
              <a:rPr lang="es-CO" sz="2400"/>
              <a:t> Disponibilidad.</a:t>
            </a:r>
          </a:p>
          <a:p>
            <a:r>
              <a:rPr lang="es-CO" sz="2400" b="1"/>
              <a:t>RNF5.</a:t>
            </a:r>
            <a:r>
              <a:rPr lang="es-CO" sz="2400"/>
              <a:t> Fiabilidad.</a:t>
            </a:r>
          </a:p>
          <a:p>
            <a:r>
              <a:rPr lang="es-CO" sz="2400" b="1"/>
              <a:t>RNF6.</a:t>
            </a:r>
            <a:r>
              <a:rPr lang="es-CO" sz="2400"/>
              <a:t> Seguridad.</a:t>
            </a:r>
          </a:p>
          <a:p>
            <a:r>
              <a:rPr lang="es-CO" sz="2400" b="1"/>
              <a:t>RNF7. </a:t>
            </a:r>
            <a:r>
              <a:rPr lang="es-CO" sz="2400"/>
              <a:t>Usabilidad.</a:t>
            </a:r>
          </a:p>
          <a:p>
            <a:r>
              <a:rPr lang="es-CO" sz="2400" b="1"/>
              <a:t>RNF8.</a:t>
            </a:r>
            <a:r>
              <a:rPr lang="es-CO" sz="2400"/>
              <a:t> Accesibilidad.</a:t>
            </a:r>
          </a:p>
          <a:p>
            <a:r>
              <a:rPr lang="es-CO" sz="2400" b="1"/>
              <a:t>RNF9.</a:t>
            </a:r>
            <a:r>
              <a:rPr lang="es-CO" sz="2400"/>
              <a:t> Portabilidad.</a:t>
            </a:r>
          </a:p>
          <a:p>
            <a:r>
              <a:rPr lang="es-CO" sz="2400" b="1"/>
              <a:t>RNF10.</a:t>
            </a:r>
            <a:r>
              <a:rPr lang="es-CO" sz="2400"/>
              <a:t> Eficiencia.</a:t>
            </a:r>
          </a:p>
        </p:txBody>
      </p:sp>
      <p:sp>
        <p:nvSpPr>
          <p:cNvPr id="3" name="Rectangle 1">
            <a:extLst>
              <a:ext uri="{FF2B5EF4-FFF2-40B4-BE49-F238E27FC236}">
                <a16:creationId xmlns:a16="http://schemas.microsoft.com/office/drawing/2014/main" id="{8DEB196F-33C6-6A3F-8A4D-DF0DB1F70827}"/>
              </a:ext>
            </a:extLst>
          </p:cNvPr>
          <p:cNvSpPr>
            <a:spLocks noChangeArrowheads="1"/>
          </p:cNvSpPr>
          <p:nvPr/>
        </p:nvSpPr>
        <p:spPr bwMode="auto">
          <a:xfrm>
            <a:off x="6044725" y="35977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chemeClr val="tx1"/>
                </a:solidFill>
                <a:effectLst/>
                <a:latin typeface="Arial" panose="020B0604020202020204" pitchFamily="34" charset="0"/>
                <a:hlinkClick r:id="rId3"/>
              </a:rPr>
              <a:t>Requisitos funcionales y no funcionales LABART.docx</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 name="CustomShape 1"/>
          <p:cNvSpPr/>
          <p:nvPr/>
        </p:nvSpPr>
        <p:spPr>
          <a:xfrm>
            <a:off x="4044960" y="570600"/>
            <a:ext cx="425268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US" sz="3200" b="1" i="1" strike="noStrike" spc="-1">
                <a:solidFill>
                  <a:srgbClr val="223022"/>
                </a:solidFill>
                <a:latin typeface="Aptos Display"/>
              </a:rPr>
              <a:t>EMPRESA DESARROLLADORA  </a:t>
            </a:r>
            <a:endParaRPr lang="es-US" sz="3200" b="0" strike="noStrike" spc="-1">
              <a:latin typeface="Arial"/>
            </a:endParaRPr>
          </a:p>
        </p:txBody>
      </p:sp>
      <p:pic>
        <p:nvPicPr>
          <p:cNvPr id="123" name="Imagen 20"/>
          <p:cNvPicPr/>
          <p:nvPr/>
        </p:nvPicPr>
        <p:blipFill>
          <a:blip r:embed="rId3"/>
          <a:stretch/>
        </p:blipFill>
        <p:spPr>
          <a:xfrm>
            <a:off x="3429215" y="728160"/>
            <a:ext cx="5403600" cy="5403600"/>
          </a:xfrm>
          <a:prstGeom prst="rect">
            <a:avLst/>
          </a:prstGeom>
          <a:ln>
            <a:noFill/>
          </a:ln>
        </p:spPr>
      </p:pic>
      <p:sp>
        <p:nvSpPr>
          <p:cNvPr id="2" name="CustomShape 1">
            <a:extLst>
              <a:ext uri="{FF2B5EF4-FFF2-40B4-BE49-F238E27FC236}">
                <a16:creationId xmlns:a16="http://schemas.microsoft.com/office/drawing/2014/main" id="{4861E154-5F7D-1A19-261A-98A59F3F4B06}"/>
              </a:ext>
            </a:extLst>
          </p:cNvPr>
          <p:cNvSpPr/>
          <p:nvPr/>
        </p:nvSpPr>
        <p:spPr>
          <a:xfrm>
            <a:off x="3928543" y="5576516"/>
            <a:ext cx="42526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endParaRPr lang="es-US" sz="3200" b="1" i="1" strike="noStrike" spc="-1">
              <a:solidFill>
                <a:srgbClr val="223022"/>
              </a:solidFill>
              <a:latin typeface="Aptos Display"/>
            </a:endParaRPr>
          </a:p>
        </p:txBody>
      </p:sp>
      <p:sp>
        <p:nvSpPr>
          <p:cNvPr id="5" name="CustomShape 1">
            <a:extLst>
              <a:ext uri="{FF2B5EF4-FFF2-40B4-BE49-F238E27FC236}">
                <a16:creationId xmlns:a16="http://schemas.microsoft.com/office/drawing/2014/main" id="{88E7204E-8B7B-DD46-2ECA-225CF4A22AA4}"/>
              </a:ext>
            </a:extLst>
          </p:cNvPr>
          <p:cNvSpPr/>
          <p:nvPr/>
        </p:nvSpPr>
        <p:spPr>
          <a:xfrm>
            <a:off x="3433354" y="5623862"/>
            <a:ext cx="5235259"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s-US" sz="3200" b="1" i="1" spc="-1">
                <a:solidFill>
                  <a:srgbClr val="223022"/>
                </a:solidFill>
                <a:latin typeface="Aptos Display"/>
              </a:rPr>
              <a:t>"TRANSFORMANDO IDEAS EN SOLUCIONES"</a:t>
            </a:r>
            <a:endParaRPr lang="es-US" sz="3200" b="1" i="1" strike="noStrike" spc="-1">
              <a:solidFill>
                <a:srgbClr val="223022"/>
              </a:solidFill>
              <a:latin typeface="Aptos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305421" y="249553"/>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MOCKUP APLICATIVO</a:t>
            </a:r>
            <a:endParaRPr lang="es-CO" sz="4400" b="1" strike="noStrike" spc="-1">
              <a:solidFill>
                <a:srgbClr val="000000"/>
              </a:solidFill>
              <a:latin typeface="Calibri"/>
            </a:endParaRPr>
          </a:p>
        </p:txBody>
      </p:sp>
      <p:pic>
        <p:nvPicPr>
          <p:cNvPr id="233" name="Imagen 9"/>
          <p:cNvPicPr/>
          <p:nvPr/>
        </p:nvPicPr>
        <p:blipFill>
          <a:blip r:embed="rId2"/>
          <a:stretch/>
        </p:blipFill>
        <p:spPr>
          <a:xfrm>
            <a:off x="10617120" y="5443560"/>
            <a:ext cx="1574280" cy="1574280"/>
          </a:xfrm>
          <a:prstGeom prst="rect">
            <a:avLst/>
          </a:prstGeom>
          <a:ln>
            <a:noFill/>
          </a:ln>
        </p:spPr>
      </p:pic>
      <p:pic>
        <p:nvPicPr>
          <p:cNvPr id="8" name="Imagen 7">
            <a:extLst>
              <a:ext uri="{FF2B5EF4-FFF2-40B4-BE49-F238E27FC236}">
                <a16:creationId xmlns:a16="http://schemas.microsoft.com/office/drawing/2014/main" id="{49C54823-2BCF-4A6C-AD34-4AF65C3A83C5}"/>
              </a:ext>
            </a:extLst>
          </p:cNvPr>
          <p:cNvPicPr/>
          <p:nvPr/>
        </p:nvPicPr>
        <p:blipFill>
          <a:blip r:embed="rId3">
            <a:extLst>
              <a:ext uri="{28A0092B-C50C-407E-A947-70E740481C1C}">
                <a14:useLocalDpi xmlns:a14="http://schemas.microsoft.com/office/drawing/2010/main" val="0"/>
              </a:ext>
            </a:extLst>
          </a:blip>
          <a:stretch>
            <a:fillRect/>
          </a:stretch>
        </p:blipFill>
        <p:spPr>
          <a:xfrm>
            <a:off x="200426" y="1648379"/>
            <a:ext cx="5285974" cy="2515248"/>
          </a:xfrm>
          <a:prstGeom prst="rect">
            <a:avLst/>
          </a:prstGeom>
        </p:spPr>
      </p:pic>
      <p:pic>
        <p:nvPicPr>
          <p:cNvPr id="9" name="Imagen 8">
            <a:extLst>
              <a:ext uri="{FF2B5EF4-FFF2-40B4-BE49-F238E27FC236}">
                <a16:creationId xmlns:a16="http://schemas.microsoft.com/office/drawing/2014/main" id="{557B37A5-D259-4468-91F2-E90B333FD179}"/>
              </a:ext>
            </a:extLst>
          </p:cNvPr>
          <p:cNvPicPr/>
          <p:nvPr/>
        </p:nvPicPr>
        <p:blipFill>
          <a:blip r:embed="rId4">
            <a:extLst>
              <a:ext uri="{28A0092B-C50C-407E-A947-70E740481C1C}">
                <a14:useLocalDpi xmlns:a14="http://schemas.microsoft.com/office/drawing/2010/main" val="0"/>
              </a:ext>
            </a:extLst>
          </a:blip>
          <a:stretch>
            <a:fillRect/>
          </a:stretch>
        </p:blipFill>
        <p:spPr>
          <a:xfrm>
            <a:off x="200425" y="4135778"/>
            <a:ext cx="5285973" cy="2602374"/>
          </a:xfrm>
          <a:prstGeom prst="rect">
            <a:avLst/>
          </a:prstGeom>
        </p:spPr>
      </p:pic>
      <p:sp>
        <p:nvSpPr>
          <p:cNvPr id="11" name="CuadroTexto 10">
            <a:extLst>
              <a:ext uri="{FF2B5EF4-FFF2-40B4-BE49-F238E27FC236}">
                <a16:creationId xmlns:a16="http://schemas.microsoft.com/office/drawing/2014/main" id="{48C329E2-D67E-4748-8942-19297DEEE191}"/>
              </a:ext>
            </a:extLst>
          </p:cNvPr>
          <p:cNvSpPr txBox="1"/>
          <p:nvPr/>
        </p:nvSpPr>
        <p:spPr>
          <a:xfrm>
            <a:off x="5763827" y="2727621"/>
            <a:ext cx="6354192" cy="2222403"/>
          </a:xfrm>
          <a:prstGeom prst="rect">
            <a:avLst/>
          </a:prstGeom>
          <a:noFill/>
        </p:spPr>
        <p:txBody>
          <a:bodyPr wrap="square" lIns="91440" tIns="45720" rIns="91440" bIns="45720" anchor="t">
            <a:spAutoFit/>
          </a:bodyPr>
          <a:lstStyle/>
          <a:p>
            <a:pPr indent="450215">
              <a:lnSpc>
                <a:spcPct val="200000"/>
              </a:lnSpc>
            </a:pPr>
            <a:r>
              <a:rPr lang="es-MX">
                <a:solidFill>
                  <a:srgbClr val="0563C1"/>
                </a:solidFill>
                <a:ea typeface="+mn-lt"/>
                <a:cs typeface="+mn-lt"/>
                <a:hlinkClick r:id="rId5"/>
              </a:rPr>
              <a:t>https://soysena-my.sharepoint</a:t>
            </a:r>
            <a:r>
              <a:rPr lang="es-MX" sz="1800">
                <a:solidFill>
                  <a:srgbClr val="0563C1"/>
                </a:solidFill>
                <a:effectLst/>
                <a:ea typeface="+mn-lt"/>
                <a:cs typeface="+mn-lt"/>
                <a:hlinkClick r:id="rId5"/>
              </a:rPr>
              <a:t>.</a:t>
            </a:r>
            <a:r>
              <a:rPr lang="es-MX">
                <a:solidFill>
                  <a:srgbClr val="0563C1"/>
                </a:solidFill>
                <a:ea typeface="+mn-lt"/>
                <a:cs typeface="+mn-lt"/>
                <a:hlinkClick r:id="rId5"/>
              </a:rPr>
              <a:t>com/:b:/g/personal/masisa2_soy_sena_edu_co/ESUOsznxUuRKgUaOh4m7BlABBWW61wPwpH18DMr0fy2VhQ</a:t>
            </a:r>
            <a:endParaRPr lang="es-ES"/>
          </a:p>
        </p:txBody>
      </p:sp>
    </p:spTree>
    <p:extLst>
      <p:ext uri="{BB962C8B-B14F-4D97-AF65-F5344CB8AC3E}">
        <p14:creationId xmlns:p14="http://schemas.microsoft.com/office/powerpoint/2010/main" val="416866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4BD26-700F-46DF-8D53-CAAB7CBF2385}"/>
              </a:ext>
            </a:extLst>
          </p:cNvPr>
          <p:cNvSpPr>
            <a:spLocks noGrp="1"/>
          </p:cNvSpPr>
          <p:nvPr>
            <p:ph type="title"/>
          </p:nvPr>
        </p:nvSpPr>
        <p:spPr>
          <a:xfrm>
            <a:off x="609480" y="541301"/>
            <a:ext cx="10972440" cy="609398"/>
          </a:xfrm>
        </p:spPr>
        <p:txBody>
          <a:bodyPr/>
          <a:lstStyle/>
          <a:p>
            <a:r>
              <a:rPr lang="es-MX" b="1">
                <a:solidFill>
                  <a:schemeClr val="bg1"/>
                </a:solidFill>
              </a:rPr>
              <a:t>FICHA TECNICA</a:t>
            </a:r>
          </a:p>
        </p:txBody>
      </p:sp>
      <p:pic>
        <p:nvPicPr>
          <p:cNvPr id="6" name="Imagen 5">
            <a:extLst>
              <a:ext uri="{FF2B5EF4-FFF2-40B4-BE49-F238E27FC236}">
                <a16:creationId xmlns:a16="http://schemas.microsoft.com/office/drawing/2014/main" id="{4DD0C852-9B57-4929-B223-351414FBDAFF}"/>
              </a:ext>
            </a:extLst>
          </p:cNvPr>
          <p:cNvPicPr>
            <a:picLocks noChangeAspect="1"/>
          </p:cNvPicPr>
          <p:nvPr/>
        </p:nvPicPr>
        <p:blipFill rotWithShape="1">
          <a:blip r:embed="rId2"/>
          <a:srcRect l="713" t="1571" r="682" b="1646"/>
          <a:stretch/>
        </p:blipFill>
        <p:spPr>
          <a:xfrm>
            <a:off x="178297" y="1582614"/>
            <a:ext cx="11656528" cy="4457701"/>
          </a:xfrm>
          <a:prstGeom prst="rect">
            <a:avLst/>
          </a:prstGeom>
        </p:spPr>
      </p:pic>
    </p:spTree>
    <p:extLst>
      <p:ext uri="{BB962C8B-B14F-4D97-AF65-F5344CB8AC3E}">
        <p14:creationId xmlns:p14="http://schemas.microsoft.com/office/powerpoint/2010/main" val="279690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9F811-3506-49FC-BA53-116402F6D4BC}"/>
              </a:ext>
            </a:extLst>
          </p:cNvPr>
          <p:cNvSpPr>
            <a:spLocks noGrp="1"/>
          </p:cNvSpPr>
          <p:nvPr>
            <p:ph type="title"/>
          </p:nvPr>
        </p:nvSpPr>
        <p:spPr>
          <a:xfrm>
            <a:off x="609480" y="541301"/>
            <a:ext cx="10972440" cy="609398"/>
          </a:xfrm>
        </p:spPr>
        <p:txBody>
          <a:bodyPr/>
          <a:lstStyle/>
          <a:p>
            <a:r>
              <a:rPr lang="es-MX" b="1">
                <a:solidFill>
                  <a:schemeClr val="bg1"/>
                </a:solidFill>
              </a:rPr>
              <a:t>CASOS DE USO</a:t>
            </a:r>
            <a:endParaRPr lang="es-CO" b="1">
              <a:solidFill>
                <a:schemeClr val="bg1"/>
              </a:solidFill>
            </a:endParaRPr>
          </a:p>
        </p:txBody>
      </p:sp>
      <p:pic>
        <p:nvPicPr>
          <p:cNvPr id="5" name="Imagen 4">
            <a:extLst>
              <a:ext uri="{FF2B5EF4-FFF2-40B4-BE49-F238E27FC236}">
                <a16:creationId xmlns:a16="http://schemas.microsoft.com/office/drawing/2014/main" id="{79CA329B-1148-4A96-A258-2EF01223C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451787"/>
            <a:ext cx="5773271" cy="5500160"/>
          </a:xfrm>
          <a:prstGeom prst="rect">
            <a:avLst/>
          </a:prstGeom>
        </p:spPr>
      </p:pic>
    </p:spTree>
    <p:extLst>
      <p:ext uri="{BB962C8B-B14F-4D97-AF65-F5344CB8AC3E}">
        <p14:creationId xmlns:p14="http://schemas.microsoft.com/office/powerpoint/2010/main" val="4199809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3C66D-AAB2-4575-AF81-8B3AD620A302}"/>
              </a:ext>
            </a:extLst>
          </p:cNvPr>
          <p:cNvSpPr>
            <a:spLocks noGrp="1"/>
          </p:cNvSpPr>
          <p:nvPr>
            <p:ph type="title"/>
          </p:nvPr>
        </p:nvSpPr>
        <p:spPr>
          <a:xfrm>
            <a:off x="609480" y="541301"/>
            <a:ext cx="10972440" cy="609398"/>
          </a:xfrm>
        </p:spPr>
        <p:txBody>
          <a:bodyPr/>
          <a:lstStyle/>
          <a:p>
            <a:r>
              <a:rPr lang="es-MX" b="1">
                <a:solidFill>
                  <a:schemeClr val="bg1"/>
                </a:solidFill>
              </a:rPr>
              <a:t>DOCUMENTACION DE CASOS DE USO</a:t>
            </a:r>
            <a:endParaRPr lang="es-CO" b="1">
              <a:solidFill>
                <a:schemeClr val="bg1"/>
              </a:solidFill>
            </a:endParaRPr>
          </a:p>
        </p:txBody>
      </p:sp>
      <p:sp>
        <p:nvSpPr>
          <p:cNvPr id="4" name="CuadroTexto 3">
            <a:extLst>
              <a:ext uri="{FF2B5EF4-FFF2-40B4-BE49-F238E27FC236}">
                <a16:creationId xmlns:a16="http://schemas.microsoft.com/office/drawing/2014/main" id="{6591F89D-946C-4423-9E35-7AE9CDEE5474}"/>
              </a:ext>
            </a:extLst>
          </p:cNvPr>
          <p:cNvSpPr txBox="1"/>
          <p:nvPr/>
        </p:nvSpPr>
        <p:spPr>
          <a:xfrm>
            <a:off x="860612" y="5947367"/>
            <a:ext cx="7763436" cy="1200329"/>
          </a:xfrm>
          <a:prstGeom prst="rect">
            <a:avLst/>
          </a:prstGeom>
          <a:noFill/>
        </p:spPr>
        <p:txBody>
          <a:bodyPr wrap="square" lIns="91440" tIns="45720" rIns="91440" bIns="45720" rtlCol="0" anchor="t">
            <a:spAutoFit/>
          </a:bodyPr>
          <a:lstStyle/>
          <a:p>
            <a:r>
              <a:rPr lang="es-CO" dirty="0">
                <a:ea typeface="+mn-lt"/>
                <a:cs typeface="+mn-lt"/>
                <a:hlinkClick r:id="rId2"/>
              </a:rPr>
              <a:t>https://soysena-my.sharepoint.com/:w:/g/personal/masisa2_soy_sena_edu_co/EbopXBX2MiRLtojdh3vkFyYBIpQvSAeoq3hraOj7G_MmMw?e=1dY8Ap</a:t>
            </a:r>
            <a:endParaRPr lang="es-ES" dirty="0"/>
          </a:p>
          <a:p>
            <a:endParaRPr lang="es-MX" dirty="0"/>
          </a:p>
        </p:txBody>
      </p:sp>
      <p:pic>
        <p:nvPicPr>
          <p:cNvPr id="11" name="Imagen 10">
            <a:extLst>
              <a:ext uri="{FF2B5EF4-FFF2-40B4-BE49-F238E27FC236}">
                <a16:creationId xmlns:a16="http://schemas.microsoft.com/office/drawing/2014/main" id="{8299A963-F1A7-4CFF-8BDD-EB821DA46900}"/>
              </a:ext>
            </a:extLst>
          </p:cNvPr>
          <p:cNvPicPr>
            <a:picLocks noChangeAspect="1"/>
          </p:cNvPicPr>
          <p:nvPr/>
        </p:nvPicPr>
        <p:blipFill>
          <a:blip r:embed="rId3"/>
          <a:stretch>
            <a:fillRect/>
          </a:stretch>
        </p:blipFill>
        <p:spPr>
          <a:xfrm>
            <a:off x="4159045" y="1468425"/>
            <a:ext cx="4380271" cy="4433688"/>
          </a:xfrm>
          <a:prstGeom prst="rect">
            <a:avLst/>
          </a:prstGeom>
        </p:spPr>
      </p:pic>
    </p:spTree>
    <p:extLst>
      <p:ext uri="{BB962C8B-B14F-4D97-AF65-F5344CB8AC3E}">
        <p14:creationId xmlns:p14="http://schemas.microsoft.com/office/powerpoint/2010/main" val="1703470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ECCBC-B096-4CED-BAD8-E43E960D2045}"/>
              </a:ext>
            </a:extLst>
          </p:cNvPr>
          <p:cNvSpPr>
            <a:spLocks noGrp="1"/>
          </p:cNvSpPr>
          <p:nvPr>
            <p:ph type="title"/>
          </p:nvPr>
        </p:nvSpPr>
        <p:spPr>
          <a:xfrm>
            <a:off x="609480" y="541301"/>
            <a:ext cx="10972440" cy="609398"/>
          </a:xfrm>
        </p:spPr>
        <p:txBody>
          <a:bodyPr/>
          <a:lstStyle/>
          <a:p>
            <a:r>
              <a:rPr lang="es-MX" b="1">
                <a:solidFill>
                  <a:schemeClr val="bg1"/>
                </a:solidFill>
              </a:rPr>
              <a:t>DIAGRAMA MER</a:t>
            </a:r>
            <a:endParaRPr lang="es-CO" b="1">
              <a:solidFill>
                <a:schemeClr val="bg1"/>
              </a:solidFill>
            </a:endParaRPr>
          </a:p>
        </p:txBody>
      </p:sp>
      <p:pic>
        <p:nvPicPr>
          <p:cNvPr id="5" name="Imagen 4">
            <a:extLst>
              <a:ext uri="{FF2B5EF4-FFF2-40B4-BE49-F238E27FC236}">
                <a16:creationId xmlns:a16="http://schemas.microsoft.com/office/drawing/2014/main" id="{4C864204-34E7-4DD0-A4A8-9A2A64C54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257" y="1517458"/>
            <a:ext cx="9940024" cy="5219518"/>
          </a:xfrm>
          <a:prstGeom prst="rect">
            <a:avLst/>
          </a:prstGeom>
        </p:spPr>
      </p:pic>
    </p:spTree>
    <p:extLst>
      <p:ext uri="{BB962C8B-B14F-4D97-AF65-F5344CB8AC3E}">
        <p14:creationId xmlns:p14="http://schemas.microsoft.com/office/powerpoint/2010/main" val="23220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727EE-8F33-42B1-A65B-9D9A203E3F61}"/>
              </a:ext>
            </a:extLst>
          </p:cNvPr>
          <p:cNvSpPr>
            <a:spLocks noGrp="1"/>
          </p:cNvSpPr>
          <p:nvPr>
            <p:ph type="title"/>
          </p:nvPr>
        </p:nvSpPr>
        <p:spPr>
          <a:xfrm>
            <a:off x="609480" y="541301"/>
            <a:ext cx="10972440" cy="609398"/>
          </a:xfrm>
        </p:spPr>
        <p:txBody>
          <a:bodyPr/>
          <a:lstStyle/>
          <a:p>
            <a:r>
              <a:rPr lang="es-MX" b="1">
                <a:solidFill>
                  <a:schemeClr val="bg1"/>
                </a:solidFill>
              </a:rPr>
              <a:t>NORMALIZACION </a:t>
            </a:r>
          </a:p>
        </p:txBody>
      </p:sp>
      <p:pic>
        <p:nvPicPr>
          <p:cNvPr id="5" name="Imagen 4">
            <a:extLst>
              <a:ext uri="{FF2B5EF4-FFF2-40B4-BE49-F238E27FC236}">
                <a16:creationId xmlns:a16="http://schemas.microsoft.com/office/drawing/2014/main" id="{678DA774-66DD-416F-BC3B-35BCB64B33CA}"/>
              </a:ext>
            </a:extLst>
          </p:cNvPr>
          <p:cNvPicPr>
            <a:picLocks noChangeAspect="1"/>
          </p:cNvPicPr>
          <p:nvPr/>
        </p:nvPicPr>
        <p:blipFill>
          <a:blip r:embed="rId2"/>
          <a:stretch>
            <a:fillRect/>
          </a:stretch>
        </p:blipFill>
        <p:spPr>
          <a:xfrm>
            <a:off x="0" y="2164441"/>
            <a:ext cx="7363600" cy="4036865"/>
          </a:xfrm>
          <a:prstGeom prst="rect">
            <a:avLst/>
          </a:prstGeom>
        </p:spPr>
      </p:pic>
      <p:sp>
        <p:nvSpPr>
          <p:cNvPr id="6" name="Rectangle 1">
            <a:extLst>
              <a:ext uri="{FF2B5EF4-FFF2-40B4-BE49-F238E27FC236}">
                <a16:creationId xmlns:a16="http://schemas.microsoft.com/office/drawing/2014/main" id="{EAC5390F-B2BD-4AFC-8DB3-EDD28EA90FB7}"/>
              </a:ext>
            </a:extLst>
          </p:cNvPr>
          <p:cNvSpPr>
            <a:spLocks noGrp="1" noChangeArrowheads="1"/>
          </p:cNvSpPr>
          <p:nvPr>
            <p:ph type="subTitle"/>
          </p:nvPr>
        </p:nvSpPr>
        <p:spPr bwMode="auto">
          <a:xfrm>
            <a:off x="7397750" y="3903663"/>
            <a:ext cx="47942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a:ln>
                  <a:noFill/>
                </a:ln>
                <a:solidFill>
                  <a:schemeClr val="tx1"/>
                </a:solidFill>
                <a:effectLst/>
                <a:latin typeface="Arial" panose="020B0604020202020204" pitchFamily="34" charset="0"/>
                <a:hlinkClick r:id="rId3"/>
              </a:rPr>
              <a:t>NORMALIZACION PROYECTO LABART.xlsx</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916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EEE24-AB03-479A-9A6B-6C6EFE6CE4FB}"/>
              </a:ext>
            </a:extLst>
          </p:cNvPr>
          <p:cNvSpPr>
            <a:spLocks noGrp="1"/>
          </p:cNvSpPr>
          <p:nvPr>
            <p:ph type="title"/>
          </p:nvPr>
        </p:nvSpPr>
        <p:spPr>
          <a:xfrm>
            <a:off x="609480" y="541301"/>
            <a:ext cx="10972440" cy="609398"/>
          </a:xfrm>
        </p:spPr>
        <p:txBody>
          <a:bodyPr/>
          <a:lstStyle/>
          <a:p>
            <a:r>
              <a:rPr lang="es-MX" b="1">
                <a:solidFill>
                  <a:schemeClr val="bg1"/>
                </a:solidFill>
              </a:rPr>
              <a:t>DIAGRAMA MR</a:t>
            </a:r>
            <a:endParaRPr lang="es-CO" b="1">
              <a:solidFill>
                <a:schemeClr val="bg1"/>
              </a:solidFill>
            </a:endParaRPr>
          </a:p>
        </p:txBody>
      </p:sp>
      <p:pic>
        <p:nvPicPr>
          <p:cNvPr id="5" name="Imagen 4">
            <a:extLst>
              <a:ext uri="{FF2B5EF4-FFF2-40B4-BE49-F238E27FC236}">
                <a16:creationId xmlns:a16="http://schemas.microsoft.com/office/drawing/2014/main" id="{4A4662DB-F161-428E-A9DE-238F7AABC748}"/>
              </a:ext>
            </a:extLst>
          </p:cNvPr>
          <p:cNvPicPr>
            <a:picLocks noChangeAspect="1"/>
          </p:cNvPicPr>
          <p:nvPr/>
        </p:nvPicPr>
        <p:blipFill>
          <a:blip r:embed="rId2"/>
          <a:stretch>
            <a:fillRect/>
          </a:stretch>
        </p:blipFill>
        <p:spPr>
          <a:xfrm>
            <a:off x="2783541" y="1488595"/>
            <a:ext cx="6970695" cy="5369405"/>
          </a:xfrm>
          <a:prstGeom prst="rect">
            <a:avLst/>
          </a:prstGeom>
        </p:spPr>
      </p:pic>
    </p:spTree>
    <p:extLst>
      <p:ext uri="{BB962C8B-B14F-4D97-AF65-F5344CB8AC3E}">
        <p14:creationId xmlns:p14="http://schemas.microsoft.com/office/powerpoint/2010/main" val="97513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DEDAD-1F70-483F-A07E-B96E57B0D536}"/>
              </a:ext>
            </a:extLst>
          </p:cNvPr>
          <p:cNvSpPr>
            <a:spLocks noGrp="1"/>
          </p:cNvSpPr>
          <p:nvPr>
            <p:ph type="title"/>
          </p:nvPr>
        </p:nvSpPr>
        <p:spPr>
          <a:xfrm>
            <a:off x="609480" y="541301"/>
            <a:ext cx="10972440" cy="609398"/>
          </a:xfrm>
        </p:spPr>
        <p:txBody>
          <a:bodyPr/>
          <a:lstStyle/>
          <a:p>
            <a:r>
              <a:rPr lang="es-MX" b="1">
                <a:solidFill>
                  <a:schemeClr val="bg1"/>
                </a:solidFill>
              </a:rPr>
              <a:t>DICCIONARIO DE DATOS</a:t>
            </a:r>
          </a:p>
        </p:txBody>
      </p:sp>
      <p:pic>
        <p:nvPicPr>
          <p:cNvPr id="6" name="Imagen 5">
            <a:extLst>
              <a:ext uri="{FF2B5EF4-FFF2-40B4-BE49-F238E27FC236}">
                <a16:creationId xmlns:a16="http://schemas.microsoft.com/office/drawing/2014/main" id="{9A052F25-3434-4513-BB3B-F67682DA74C5}"/>
              </a:ext>
            </a:extLst>
          </p:cNvPr>
          <p:cNvPicPr>
            <a:picLocks noChangeAspect="1"/>
          </p:cNvPicPr>
          <p:nvPr/>
        </p:nvPicPr>
        <p:blipFill>
          <a:blip r:embed="rId2"/>
          <a:stretch>
            <a:fillRect/>
          </a:stretch>
        </p:blipFill>
        <p:spPr>
          <a:xfrm>
            <a:off x="-2074158" y="1454845"/>
            <a:ext cx="6211157" cy="5632099"/>
          </a:xfrm>
          <a:prstGeom prst="rect">
            <a:avLst/>
          </a:prstGeom>
        </p:spPr>
      </p:pic>
      <p:sp>
        <p:nvSpPr>
          <p:cNvPr id="7" name="Rectangle 1">
            <a:extLst>
              <a:ext uri="{FF2B5EF4-FFF2-40B4-BE49-F238E27FC236}">
                <a16:creationId xmlns:a16="http://schemas.microsoft.com/office/drawing/2014/main" id="{D6D08593-BF02-49CA-88FD-347A595E1D41}"/>
              </a:ext>
            </a:extLst>
          </p:cNvPr>
          <p:cNvSpPr>
            <a:spLocks noGrp="1" noChangeArrowheads="1"/>
          </p:cNvSpPr>
          <p:nvPr>
            <p:ph type="subTitle"/>
          </p:nvPr>
        </p:nvSpPr>
        <p:spPr bwMode="auto">
          <a:xfrm>
            <a:off x="4491770" y="3889056"/>
            <a:ext cx="62111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a:ln>
                  <a:noFill/>
                </a:ln>
                <a:solidFill>
                  <a:schemeClr val="tx1"/>
                </a:solidFill>
                <a:effectLst/>
                <a:latin typeface="Arial" panose="020B0604020202020204" pitchFamily="34" charset="0"/>
                <a:hlinkClick r:id="rId3"/>
              </a:rPr>
              <a:t>DICCIONARIO DE DATOS LABART.pdf</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4529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2CB1E-05C2-F255-8B95-F52F40A57C6E}"/>
              </a:ext>
            </a:extLst>
          </p:cNvPr>
          <p:cNvSpPr>
            <a:spLocks noGrp="1"/>
          </p:cNvSpPr>
          <p:nvPr>
            <p:ph type="title"/>
          </p:nvPr>
        </p:nvSpPr>
        <p:spPr>
          <a:xfrm>
            <a:off x="609480" y="541301"/>
            <a:ext cx="10972440" cy="609398"/>
          </a:xfrm>
        </p:spPr>
        <p:txBody>
          <a:bodyPr/>
          <a:lstStyle/>
          <a:p>
            <a:r>
              <a:rPr lang="es-ES" b="1">
                <a:solidFill>
                  <a:schemeClr val="bg1"/>
                </a:solidFill>
              </a:rPr>
              <a:t>DIAGRAMA DE CLASES</a:t>
            </a:r>
            <a:endParaRPr lang="es-CO" b="1">
              <a:solidFill>
                <a:schemeClr val="bg1"/>
              </a:solidFill>
            </a:endParaRPr>
          </a:p>
        </p:txBody>
      </p:sp>
      <p:pic>
        <p:nvPicPr>
          <p:cNvPr id="5" name="Imagen 4">
            <a:extLst>
              <a:ext uri="{FF2B5EF4-FFF2-40B4-BE49-F238E27FC236}">
                <a16:creationId xmlns:a16="http://schemas.microsoft.com/office/drawing/2014/main" id="{F61E2B43-62F8-6366-47FE-24592A1FE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1479664"/>
            <a:ext cx="7429500" cy="5378336"/>
          </a:xfrm>
          <a:prstGeom prst="rect">
            <a:avLst/>
          </a:prstGeom>
        </p:spPr>
      </p:pic>
    </p:spTree>
    <p:extLst>
      <p:ext uri="{BB962C8B-B14F-4D97-AF65-F5344CB8AC3E}">
        <p14:creationId xmlns:p14="http://schemas.microsoft.com/office/powerpoint/2010/main" val="4160449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B02E24-19FE-56A0-86CD-28BE7584252F}"/>
              </a:ext>
            </a:extLst>
          </p:cNvPr>
          <p:cNvSpPr>
            <a:spLocks noGrp="1"/>
          </p:cNvSpPr>
          <p:nvPr>
            <p:ph type="title"/>
          </p:nvPr>
        </p:nvSpPr>
        <p:spPr>
          <a:xfrm>
            <a:off x="609480" y="541301"/>
            <a:ext cx="10972440" cy="609398"/>
          </a:xfrm>
        </p:spPr>
        <p:txBody>
          <a:bodyPr/>
          <a:lstStyle/>
          <a:p>
            <a:r>
              <a:rPr lang="es-ES" b="1">
                <a:solidFill>
                  <a:schemeClr val="bg1"/>
                </a:solidFill>
              </a:rPr>
              <a:t>DIAGRAMA DE DESPLIEGUE</a:t>
            </a:r>
            <a:endParaRPr lang="es-CO"/>
          </a:p>
        </p:txBody>
      </p:sp>
      <p:pic>
        <p:nvPicPr>
          <p:cNvPr id="5" name="Imagen 4">
            <a:extLst>
              <a:ext uri="{FF2B5EF4-FFF2-40B4-BE49-F238E27FC236}">
                <a16:creationId xmlns:a16="http://schemas.microsoft.com/office/drawing/2014/main" id="{0497C23F-7F4E-6C55-4A29-B42D19DEA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75729"/>
            <a:ext cx="7480300" cy="5410470"/>
          </a:xfrm>
          <a:prstGeom prst="rect">
            <a:avLst/>
          </a:prstGeom>
        </p:spPr>
      </p:pic>
    </p:spTree>
    <p:extLst>
      <p:ext uri="{BB962C8B-B14F-4D97-AF65-F5344CB8AC3E}">
        <p14:creationId xmlns:p14="http://schemas.microsoft.com/office/powerpoint/2010/main" val="2570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4" name="CustomShape 1"/>
          <p:cNvSpPr/>
          <p:nvPr/>
        </p:nvSpPr>
        <p:spPr>
          <a:xfrm>
            <a:off x="420480" y="483840"/>
            <a:ext cx="371484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US" sz="3600" b="1" strike="noStrike" spc="-1">
                <a:solidFill>
                  <a:srgbClr val="38AA00"/>
                </a:solidFill>
                <a:latin typeface="WORK SANS BOLD ROMAN"/>
              </a:rPr>
              <a:t>NUESTRO EQUIPO</a:t>
            </a:r>
            <a:endParaRPr lang="es-US" sz="3600" b="0" strike="noStrike" spc="-1">
              <a:latin typeface="Arial"/>
            </a:endParaRPr>
          </a:p>
        </p:txBody>
      </p:sp>
      <p:pic>
        <p:nvPicPr>
          <p:cNvPr id="125" name="Imagen 14"/>
          <p:cNvPicPr/>
          <p:nvPr/>
        </p:nvPicPr>
        <p:blipFill>
          <a:blip r:embed="rId3"/>
          <a:stretch/>
        </p:blipFill>
        <p:spPr>
          <a:xfrm>
            <a:off x="4345920" y="2267280"/>
            <a:ext cx="1779120" cy="2372040"/>
          </a:xfrm>
          <a:prstGeom prst="rect">
            <a:avLst/>
          </a:prstGeom>
          <a:ln>
            <a:noFill/>
          </a:ln>
        </p:spPr>
      </p:pic>
      <p:pic>
        <p:nvPicPr>
          <p:cNvPr id="126" name="Imagen 19"/>
          <p:cNvPicPr/>
          <p:nvPr/>
        </p:nvPicPr>
        <p:blipFill>
          <a:blip r:embed="rId4"/>
          <a:stretch/>
        </p:blipFill>
        <p:spPr>
          <a:xfrm>
            <a:off x="7081920" y="2242800"/>
            <a:ext cx="1779120" cy="2372040"/>
          </a:xfrm>
          <a:prstGeom prst="rect">
            <a:avLst/>
          </a:prstGeom>
          <a:ln>
            <a:noFill/>
          </a:ln>
        </p:spPr>
      </p:pic>
      <p:pic>
        <p:nvPicPr>
          <p:cNvPr id="127" name="Imagen 21"/>
          <p:cNvPicPr/>
          <p:nvPr/>
        </p:nvPicPr>
        <p:blipFill>
          <a:blip r:embed="rId5"/>
          <a:stretch/>
        </p:blipFill>
        <p:spPr>
          <a:xfrm>
            <a:off x="9300600" y="2267280"/>
            <a:ext cx="2396520" cy="2372040"/>
          </a:xfrm>
          <a:prstGeom prst="rect">
            <a:avLst/>
          </a:prstGeom>
          <a:ln>
            <a:noFill/>
          </a:ln>
        </p:spPr>
      </p:pic>
      <p:sp>
        <p:nvSpPr>
          <p:cNvPr id="128" name="CustomShape 2"/>
          <p:cNvSpPr/>
          <p:nvPr/>
        </p:nvSpPr>
        <p:spPr>
          <a:xfrm>
            <a:off x="5943600" y="3276720"/>
            <a:ext cx="304560" cy="304560"/>
          </a:xfrm>
          <a:prstGeom prst="rect">
            <a:avLst/>
          </a:prstGeom>
          <a:noFill/>
          <a:ln>
            <a:noFill/>
          </a:ln>
        </p:spPr>
        <p:style>
          <a:lnRef idx="0">
            <a:scrgbClr r="0" g="0" b="0"/>
          </a:lnRef>
          <a:fillRef idx="0">
            <a:scrgbClr r="0" g="0" b="0"/>
          </a:fillRef>
          <a:effectRef idx="0">
            <a:scrgbClr r="0" g="0" b="0"/>
          </a:effectRef>
          <a:fontRef idx="minor"/>
        </p:style>
        <p:txBody>
          <a:bodyPr/>
          <a:lstStyle/>
          <a:p>
            <a:endParaRPr lang="es-US"/>
          </a:p>
        </p:txBody>
      </p:sp>
      <p:pic>
        <p:nvPicPr>
          <p:cNvPr id="129" name="Picture 10"/>
          <p:cNvPicPr/>
          <p:nvPr/>
        </p:nvPicPr>
        <p:blipFill>
          <a:blip r:embed="rId6"/>
          <a:stretch/>
        </p:blipFill>
        <p:spPr>
          <a:xfrm>
            <a:off x="813600" y="2242800"/>
            <a:ext cx="2396520" cy="2396520"/>
          </a:xfrm>
          <a:prstGeom prst="rect">
            <a:avLst/>
          </a:prstGeom>
          <a:ln>
            <a:noFill/>
          </a:ln>
        </p:spPr>
      </p:pic>
      <p:sp>
        <p:nvSpPr>
          <p:cNvPr id="130" name="CustomShape 3"/>
          <p:cNvSpPr/>
          <p:nvPr/>
        </p:nvSpPr>
        <p:spPr>
          <a:xfrm>
            <a:off x="1031760" y="5100840"/>
            <a:ext cx="22395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JEFFERSON MELO </a:t>
            </a:r>
            <a:endParaRPr lang="es-US" sz="2000" b="0" strike="noStrike" spc="-1">
              <a:latin typeface="Arial"/>
            </a:endParaRPr>
          </a:p>
        </p:txBody>
      </p:sp>
      <p:sp>
        <p:nvSpPr>
          <p:cNvPr id="131" name="CustomShape 4"/>
          <p:cNvSpPr/>
          <p:nvPr/>
        </p:nvSpPr>
        <p:spPr>
          <a:xfrm>
            <a:off x="4473000" y="5100840"/>
            <a:ext cx="16520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MIGUEL SISA</a:t>
            </a:r>
            <a:endParaRPr lang="es-US" sz="2000" b="0" strike="noStrike" spc="-1">
              <a:latin typeface="Arial"/>
            </a:endParaRPr>
          </a:p>
        </p:txBody>
      </p:sp>
      <p:sp>
        <p:nvSpPr>
          <p:cNvPr id="132" name="CustomShape 5"/>
          <p:cNvSpPr/>
          <p:nvPr/>
        </p:nvSpPr>
        <p:spPr>
          <a:xfrm>
            <a:off x="7101360" y="5100840"/>
            <a:ext cx="2309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ENGELL CUELLO</a:t>
            </a:r>
            <a:endParaRPr lang="es-US" sz="2000" b="0" strike="noStrike" spc="-1">
              <a:latin typeface="Arial"/>
            </a:endParaRPr>
          </a:p>
        </p:txBody>
      </p:sp>
      <p:sp>
        <p:nvSpPr>
          <p:cNvPr id="133" name="CustomShape 6"/>
          <p:cNvSpPr/>
          <p:nvPr/>
        </p:nvSpPr>
        <p:spPr>
          <a:xfrm>
            <a:off x="9819000" y="5100840"/>
            <a:ext cx="20714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BRENDA MEDINA </a:t>
            </a:r>
            <a:endParaRPr lang="es-US" sz="2000" b="0" strike="noStrike" spc="-1">
              <a:latin typeface="Arial"/>
            </a:endParaRPr>
          </a:p>
        </p:txBody>
      </p:sp>
      <p:pic>
        <p:nvPicPr>
          <p:cNvPr id="134" name="Imagen 12"/>
          <p:cNvPicPr/>
          <p:nvPr/>
        </p:nvPicPr>
        <p:blipFill>
          <a:blip r:embed="rId7"/>
          <a:stretch/>
        </p:blipFill>
        <p:spPr>
          <a:xfrm>
            <a:off x="10669320" y="5501160"/>
            <a:ext cx="1629000" cy="162900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DAF2F-966A-40A7-B2EA-A099A6D7E527}"/>
              </a:ext>
            </a:extLst>
          </p:cNvPr>
          <p:cNvSpPr>
            <a:spLocks noGrp="1"/>
          </p:cNvSpPr>
          <p:nvPr>
            <p:ph type="title"/>
          </p:nvPr>
        </p:nvSpPr>
        <p:spPr>
          <a:xfrm>
            <a:off x="609480" y="541301"/>
            <a:ext cx="10972440" cy="609398"/>
          </a:xfrm>
        </p:spPr>
        <p:txBody>
          <a:bodyPr/>
          <a:lstStyle/>
          <a:p>
            <a:r>
              <a:rPr lang="es-MX" b="1">
                <a:solidFill>
                  <a:schemeClr val="bg1"/>
                </a:solidFill>
              </a:rPr>
              <a:t>PROGRAMACION MOCKUP</a:t>
            </a:r>
            <a:endParaRPr lang="es-CO" b="1">
              <a:solidFill>
                <a:schemeClr val="bg1"/>
              </a:solidFill>
            </a:endParaRPr>
          </a:p>
        </p:txBody>
      </p:sp>
      <p:pic>
        <p:nvPicPr>
          <p:cNvPr id="8" name="Imagen 7">
            <a:extLst>
              <a:ext uri="{FF2B5EF4-FFF2-40B4-BE49-F238E27FC236}">
                <a16:creationId xmlns:a16="http://schemas.microsoft.com/office/drawing/2014/main" id="{60519992-62AD-4FA8-B190-6F04D209639D}"/>
              </a:ext>
            </a:extLst>
          </p:cNvPr>
          <p:cNvPicPr>
            <a:picLocks noChangeAspect="1"/>
          </p:cNvPicPr>
          <p:nvPr/>
        </p:nvPicPr>
        <p:blipFill>
          <a:blip r:embed="rId2"/>
          <a:stretch>
            <a:fillRect/>
          </a:stretch>
        </p:blipFill>
        <p:spPr>
          <a:xfrm>
            <a:off x="1" y="1827096"/>
            <a:ext cx="6271024" cy="4318727"/>
          </a:xfrm>
          <a:prstGeom prst="rect">
            <a:avLst/>
          </a:prstGeom>
        </p:spPr>
      </p:pic>
      <p:sp>
        <p:nvSpPr>
          <p:cNvPr id="11" name="Rectangle 2">
            <a:extLst>
              <a:ext uri="{FF2B5EF4-FFF2-40B4-BE49-F238E27FC236}">
                <a16:creationId xmlns:a16="http://schemas.microsoft.com/office/drawing/2014/main" id="{C745A28C-7316-439C-8B47-9DA22EEBC768}"/>
              </a:ext>
            </a:extLst>
          </p:cNvPr>
          <p:cNvSpPr>
            <a:spLocks noGrp="1" noChangeArrowheads="1"/>
          </p:cNvSpPr>
          <p:nvPr>
            <p:ph type="subTitle"/>
          </p:nvPr>
        </p:nvSpPr>
        <p:spPr bwMode="auto">
          <a:xfrm>
            <a:off x="6271025" y="3986459"/>
            <a:ext cx="621188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a:ln>
                  <a:noFill/>
                </a:ln>
                <a:solidFill>
                  <a:schemeClr val="tx1"/>
                </a:solidFill>
                <a:effectLst/>
                <a:latin typeface="Arial" panose="020B0604020202020204" pitchFamily="34" charset="0"/>
                <a:hlinkClick r:id="rId3"/>
              </a:rPr>
              <a:t>MOCKUP LABART</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765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
              </a:rPr>
              <a:t>MISION</a:t>
            </a:r>
            <a:r>
              <a:rPr lang="es-CO" sz="4400" b="0" strike="noStrike" spc="-1">
                <a:solidFill>
                  <a:srgbClr val="FFFFFF"/>
                </a:solidFill>
                <a:latin typeface="WORK SANS BOLD ROMAN"/>
              </a:rPr>
              <a:t>	</a:t>
            </a:r>
            <a:endParaRPr lang="es-CO" sz="4400" b="0" strike="noStrike" spc="-1">
              <a:solidFill>
                <a:srgbClr val="000000"/>
              </a:solidFill>
              <a:latin typeface="Calibri"/>
            </a:endParaRPr>
          </a:p>
        </p:txBody>
      </p:sp>
      <p:sp>
        <p:nvSpPr>
          <p:cNvPr id="136" name="CustomShape 2"/>
          <p:cNvSpPr/>
          <p:nvPr/>
        </p:nvSpPr>
        <p:spPr>
          <a:xfrm>
            <a:off x="835245" y="1699698"/>
            <a:ext cx="10224000" cy="466815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pPr>
            <a:r>
              <a:rPr lang="es-US" sz="4000" b="1" strike="noStrike" spc="-1">
                <a:solidFill>
                  <a:srgbClr val="000000"/>
                </a:solidFill>
                <a:latin typeface="Calibri"/>
                <a:ea typeface="Calibri"/>
              </a:rPr>
              <a:t>Desarrollar software personalizado e innovador, liderando la transformación digital siendo el socio estratégico preferido para nuestros clientes. Fomentando eficiencia y competitividad en diversos sectores valorando creatividad y excelencia técnica en nuestro equipo para impulsar la innovación continua.</a:t>
            </a:r>
            <a:endParaRPr lang="es-US" sz="4000" b="1" strike="noStrike" spc="-1">
              <a:latin typeface="Arial"/>
            </a:endParaRPr>
          </a:p>
        </p:txBody>
      </p:sp>
      <p:pic>
        <p:nvPicPr>
          <p:cNvPr id="137" name="Imagen 4"/>
          <p:cNvPicPr/>
          <p:nvPr/>
        </p:nvPicPr>
        <p:blipFill>
          <a:blip r:embed="rId2"/>
          <a:stretch/>
        </p:blipFill>
        <p:spPr>
          <a:xfrm>
            <a:off x="10740240" y="5384880"/>
            <a:ext cx="1629000" cy="162900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
              </a:rPr>
              <a:t>VISIÓN</a:t>
            </a:r>
            <a:endParaRPr lang="es-CO" sz="4400" b="0" strike="noStrike" spc="-1">
              <a:solidFill>
                <a:srgbClr val="000000"/>
              </a:solidFill>
              <a:latin typeface="Calibri"/>
            </a:endParaRPr>
          </a:p>
        </p:txBody>
      </p:sp>
      <p:sp>
        <p:nvSpPr>
          <p:cNvPr id="139" name="CustomShape 2"/>
          <p:cNvSpPr/>
          <p:nvPr/>
        </p:nvSpPr>
        <p:spPr>
          <a:xfrm>
            <a:off x="389660" y="1710055"/>
            <a:ext cx="10412415" cy="52486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565">
              <a:lnSpc>
                <a:spcPct val="107000"/>
              </a:lnSpc>
              <a:spcAft>
                <a:spcPts val="799"/>
              </a:spcAft>
              <a:buClr>
                <a:srgbClr val="000000"/>
              </a:buClr>
              <a:buFont typeface="Arial"/>
              <a:buChar char="•"/>
            </a:pPr>
            <a:r>
              <a:rPr lang="es-US" sz="3500" b="1" strike="noStrike" spc="-1">
                <a:solidFill>
                  <a:srgbClr val="000000"/>
                </a:solidFill>
                <a:latin typeface="Calibri"/>
                <a:ea typeface="Calibri"/>
              </a:rPr>
              <a:t>Liderar la industria del desarrollo de software, destacando por innovación y calidad. Ser referentes en soluciones tecnológicas, construyendo relaciones a largo plazo con clientes y fomentando un entorno laboral diverso y propicio para el aprendizaje continuo. Aspirando a ser reconocidos globalmente como pioneros en la transformación digital y contribuyente del avance tecnológico de manera sostenible.</a:t>
            </a:r>
            <a:endParaRPr lang="es-US" sz="3500" b="1" strike="noStrike" spc="-1">
              <a:latin typeface="Arial"/>
            </a:endParaRPr>
          </a:p>
        </p:txBody>
      </p:sp>
      <p:pic>
        <p:nvPicPr>
          <p:cNvPr id="140" name="Imagen 4"/>
          <p:cNvPicPr/>
          <p:nvPr/>
        </p:nvPicPr>
        <p:blipFill>
          <a:blip r:embed="rId2"/>
          <a:stretch/>
        </p:blipFill>
        <p:spPr>
          <a:xfrm>
            <a:off x="10727640" y="5505480"/>
            <a:ext cx="1629000" cy="162900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1" name="CustomShape 1"/>
          <p:cNvSpPr/>
          <p:nvPr/>
        </p:nvSpPr>
        <p:spPr>
          <a:xfrm>
            <a:off x="3651120" y="3145680"/>
            <a:ext cx="5289120" cy="5659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pPr>
            <a:r>
              <a:rPr lang="es-US" sz="2800" b="1" strike="noStrike" spc="-1">
                <a:solidFill>
                  <a:srgbClr val="FFFFFF"/>
                </a:solidFill>
                <a:latin typeface="WORK SANS BOLD ROMAN"/>
                <a:ea typeface="Arial"/>
              </a:rPr>
              <a:t>PROYECTO TECNICO</a:t>
            </a:r>
            <a:endParaRPr lang="es-US" sz="2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2" name="CustomShape 1"/>
          <p:cNvSpPr/>
          <p:nvPr/>
        </p:nvSpPr>
        <p:spPr>
          <a:xfrm>
            <a:off x="1188000" y="382680"/>
            <a:ext cx="9815400" cy="74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pPr>
            <a:r>
              <a:rPr lang="es-US" sz="5400" b="1" i="1" strike="noStrike" spc="-1">
                <a:solidFill>
                  <a:srgbClr val="4D4D4C"/>
                </a:solidFill>
                <a:latin typeface="WORK SANS BOLD ROMAN"/>
              </a:rPr>
              <a:t>LABART</a:t>
            </a:r>
            <a:endParaRPr lang="es-US" sz="5400" b="0" strike="noStrike" spc="-1">
              <a:latin typeface="Arial"/>
            </a:endParaRPr>
          </a:p>
        </p:txBody>
      </p:sp>
      <p:sp>
        <p:nvSpPr>
          <p:cNvPr id="143" name="CustomShape 2"/>
          <p:cNvSpPr/>
          <p:nvPr/>
        </p:nvSpPr>
        <p:spPr>
          <a:xfrm>
            <a:off x="1308600" y="5375160"/>
            <a:ext cx="989028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US" sz="2400" b="1" strike="noStrike" spc="-1">
                <a:solidFill>
                  <a:srgbClr val="000000"/>
                </a:solidFill>
                <a:latin typeface="Calibri"/>
              </a:rPr>
              <a:t>APLICATIVO ENFOCADO AL DESARROLLO Y DISTRIBUCIÓN DEL ARTE EN EL MUNDO DEL SOFTWARE</a:t>
            </a:r>
            <a:endParaRPr lang="es-US" sz="2400" b="0" strike="noStrike" spc="-1">
              <a:latin typeface="Arial"/>
            </a:endParaRPr>
          </a:p>
        </p:txBody>
      </p:sp>
      <p:pic>
        <p:nvPicPr>
          <p:cNvPr id="144" name="Imagen 9"/>
          <p:cNvPicPr/>
          <p:nvPr/>
        </p:nvPicPr>
        <p:blipFill>
          <a:blip r:embed="rId3"/>
          <a:stretch/>
        </p:blipFill>
        <p:spPr>
          <a:xfrm>
            <a:off x="3602160" y="506160"/>
            <a:ext cx="5181840" cy="518184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5" name="CustomShape 1"/>
          <p:cNvSpPr/>
          <p:nvPr/>
        </p:nvSpPr>
        <p:spPr>
          <a:xfrm>
            <a:off x="456120" y="416520"/>
            <a:ext cx="9815400" cy="52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US" sz="3600" b="1" strike="noStrike" spc="-1">
                <a:solidFill>
                  <a:srgbClr val="FFFFFF"/>
                </a:solidFill>
                <a:latin typeface="WORK SANS BOLD ROMAN"/>
              </a:rPr>
              <a:t>OBJETIVO GENERAL</a:t>
            </a:r>
            <a:endParaRPr lang="es-US" sz="3600" b="0" strike="noStrike" spc="-1">
              <a:latin typeface="Arial"/>
            </a:endParaRPr>
          </a:p>
        </p:txBody>
      </p:sp>
      <p:sp>
        <p:nvSpPr>
          <p:cNvPr id="146" name="CustomShape 2"/>
          <p:cNvSpPr/>
          <p:nvPr/>
        </p:nvSpPr>
        <p:spPr>
          <a:xfrm>
            <a:off x="456120" y="2169000"/>
            <a:ext cx="760788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85800" indent="-685440">
              <a:lnSpc>
                <a:spcPct val="100000"/>
              </a:lnSpc>
              <a:buClr>
                <a:srgbClr val="000000"/>
              </a:buClr>
              <a:buFont typeface="Arial"/>
              <a:buChar char="•"/>
            </a:pPr>
            <a:r>
              <a:rPr lang="es-US" sz="4800" b="1" strike="noStrike" spc="-1">
                <a:solidFill>
                  <a:srgbClr val="000000"/>
                </a:solidFill>
                <a:latin typeface="Calibri"/>
              </a:rPr>
              <a:t>Crear un aplicativo web online interactivo para la apreciación y exploración de diversas formas de arte.</a:t>
            </a:r>
            <a:endParaRPr lang="es-US" sz="4800" b="1" strike="noStrike" spc="-1">
              <a:latin typeface="Arial"/>
            </a:endParaRPr>
          </a:p>
        </p:txBody>
      </p:sp>
      <p:pic>
        <p:nvPicPr>
          <p:cNvPr id="147" name="Imagen 5"/>
          <p:cNvPicPr/>
          <p:nvPr/>
        </p:nvPicPr>
        <p:blipFill>
          <a:blip r:embed="rId3"/>
          <a:stretch/>
        </p:blipFill>
        <p:spPr>
          <a:xfrm>
            <a:off x="7824600" y="1464480"/>
            <a:ext cx="4367520" cy="436752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133560" y="30636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OBJETIVOS ESPECIFICOS</a:t>
            </a:r>
            <a:endParaRPr lang="es-CO" sz="4400" b="0" strike="noStrike" spc="-1">
              <a:solidFill>
                <a:srgbClr val="000000"/>
              </a:solidFill>
              <a:latin typeface="Calibri"/>
            </a:endParaRPr>
          </a:p>
        </p:txBody>
      </p:sp>
      <p:sp>
        <p:nvSpPr>
          <p:cNvPr id="149" name="CustomShape 2"/>
          <p:cNvSpPr/>
          <p:nvPr/>
        </p:nvSpPr>
        <p:spPr>
          <a:xfrm>
            <a:off x="696600" y="1536336"/>
            <a:ext cx="9389160" cy="501530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s-US" sz="3200" b="1" strike="noStrike" spc="-1">
                <a:solidFill>
                  <a:srgbClr val="000000"/>
                </a:solidFill>
                <a:latin typeface="Calibri"/>
              </a:rPr>
              <a:t>1.</a:t>
            </a:r>
            <a:r>
              <a:rPr lang="es-ES" sz="3200" b="1" strike="noStrike" spc="-1">
                <a:solidFill>
                  <a:srgbClr val="000000"/>
                </a:solidFill>
                <a:latin typeface="Calibri"/>
              </a:rPr>
              <a:t> Diseñar y desarrollar un aplicativo web intuitivo y fácil de navegar, accesible para usuarios de todas las edades y habilidades.</a:t>
            </a:r>
            <a:endParaRPr lang="es-US" sz="3200" b="1" strike="noStrike" spc="-1">
              <a:latin typeface="Arial"/>
            </a:endParaRPr>
          </a:p>
          <a:p>
            <a:r>
              <a:rPr lang="es-ES" sz="3200" b="1" strike="noStrike" spc="-1">
                <a:solidFill>
                  <a:srgbClr val="000000"/>
                </a:solidFill>
                <a:latin typeface="Calibri"/>
              </a:rPr>
              <a:t>2. Implementar un sistema de gestión de inventario eficiente que organice y facilite la visualización de obras de arte dentro de la plataforma.</a:t>
            </a:r>
            <a:endParaRPr lang="es-US" sz="3200" b="1" strike="noStrike" spc="-1">
              <a:latin typeface="Arial"/>
            </a:endParaRPr>
          </a:p>
          <a:p>
            <a:r>
              <a:rPr lang="es-US" sz="3200" b="1" strike="noStrike" spc="-1">
                <a:solidFill>
                  <a:srgbClr val="000000"/>
                </a:solidFill>
                <a:latin typeface="Calibri"/>
              </a:rPr>
              <a:t>3.</a:t>
            </a:r>
            <a:r>
              <a:rPr lang="es-ES" sz="3200" b="1" strike="noStrike" spc="-1">
                <a:solidFill>
                  <a:srgbClr val="000000"/>
                </a:solidFill>
                <a:latin typeface="Calibri"/>
              </a:rPr>
              <a:t> Establecer un sistema robusto de publicación y distribución que asegure la representación equitativa y diversa de formas artísticas como pintura, escultura y danza.</a:t>
            </a:r>
            <a:endParaRPr lang="es-US" sz="2800" b="0" strike="noStrike" spc="-1">
              <a:latin typeface="Arial"/>
            </a:endParaRPr>
          </a:p>
        </p:txBody>
      </p:sp>
      <p:pic>
        <p:nvPicPr>
          <p:cNvPr id="150" name="Imagen 3"/>
          <p:cNvPicPr/>
          <p:nvPr/>
        </p:nvPicPr>
        <p:blipFill>
          <a:blip r:embed="rId2"/>
          <a:stretch/>
        </p:blipFill>
        <p:spPr>
          <a:xfrm>
            <a:off x="10245600" y="5112720"/>
            <a:ext cx="1945800" cy="194580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1006</Words>
  <Application>Microsoft Office PowerPoint</Application>
  <PresentationFormat>Panorámica</PresentationFormat>
  <Paragraphs>92</Paragraphs>
  <Slides>31</Slides>
  <Notes>0</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31</vt:i4>
      </vt:variant>
    </vt:vector>
  </HeadingPairs>
  <TitlesOfParts>
    <vt:vector size="43" baseType="lpstr">
      <vt:lpstr>Aptos Display</vt:lpstr>
      <vt:lpstr>Arial</vt:lpstr>
      <vt:lpstr>Calibri</vt:lpstr>
      <vt:lpstr>Calibri Light</vt:lpstr>
      <vt:lpstr>Symbol</vt:lpstr>
      <vt:lpstr>Times New Roman</vt:lpstr>
      <vt:lpstr>Wingdings</vt:lpstr>
      <vt:lpstr>WORK SANS BOLD ROMAN</vt:lpstr>
      <vt:lpstr>WORK SANS BOLD ROMANArial</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FICHA TECNICA</vt:lpstr>
      <vt:lpstr>CASOS DE USO</vt:lpstr>
      <vt:lpstr>DOCUMENTACION DE CASOS DE USO</vt:lpstr>
      <vt:lpstr>DIAGRAMA MER</vt:lpstr>
      <vt:lpstr>NORMALIZACION </vt:lpstr>
      <vt:lpstr>DIAGRAMA MR</vt:lpstr>
      <vt:lpstr>DICCIONARIO DE DATOS</vt:lpstr>
      <vt:lpstr>DIAGRAMA DE CLASES</vt:lpstr>
      <vt:lpstr>DIAGRAMA DE DESPLIEGUE</vt:lpstr>
      <vt:lpstr>PROGRAMACION MOCKUP</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Jorge Enrique Pedraza Sanchez</dc:creator>
  <dc:description/>
  <cp:lastModifiedBy>Aprendiz</cp:lastModifiedBy>
  <cp:revision>2</cp:revision>
  <dcterms:created xsi:type="dcterms:W3CDTF">2020-10-01T23:51:28Z</dcterms:created>
  <dcterms:modified xsi:type="dcterms:W3CDTF">2024-07-09T17:56:58Z</dcterms:modified>
  <dc:language>es-US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MSIP_Label_1299739c-ad3d-4908-806e-4d91151a6e13_ActionId">
    <vt:lpwstr>8c6bc714-34a9-4b82-914e-50b1377a2da4</vt:lpwstr>
  </property>
  <property fmtid="{D5CDD505-2E9C-101B-9397-08002B2CF9AE}" pid="8" name="MSIP_Label_1299739c-ad3d-4908-806e-4d91151a6e13_ContentBits">
    <vt:lpwstr>0</vt:lpwstr>
  </property>
  <property fmtid="{D5CDD505-2E9C-101B-9397-08002B2CF9AE}" pid="9" name="MSIP_Label_1299739c-ad3d-4908-806e-4d91151a6e13_Enabled">
    <vt:lpwstr>true</vt:lpwstr>
  </property>
  <property fmtid="{D5CDD505-2E9C-101B-9397-08002B2CF9AE}" pid="10" name="MSIP_Label_1299739c-ad3d-4908-806e-4d91151a6e13_Method">
    <vt:lpwstr>Standard</vt:lpwstr>
  </property>
  <property fmtid="{D5CDD505-2E9C-101B-9397-08002B2CF9AE}" pid="11" name="MSIP_Label_1299739c-ad3d-4908-806e-4d91151a6e13_Name">
    <vt:lpwstr>All Employees (Unrestricted)</vt:lpwstr>
  </property>
  <property fmtid="{D5CDD505-2E9C-101B-9397-08002B2CF9AE}" pid="12" name="MSIP_Label_1299739c-ad3d-4908-806e-4d91151a6e13_SetDate">
    <vt:lpwstr>2022-08-12T19:17:55Z</vt:lpwstr>
  </property>
  <property fmtid="{D5CDD505-2E9C-101B-9397-08002B2CF9AE}" pid="13" name="MSIP_Label_1299739c-ad3d-4908-806e-4d91151a6e13_SiteId">
    <vt:lpwstr>cbc2c381-2f2e-4d93-91d1-506c9316ace7</vt:lpwstr>
  </property>
  <property fmtid="{D5CDD505-2E9C-101B-9397-08002B2CF9AE}" pid="14" name="Notes">
    <vt:i4>2</vt:i4>
  </property>
  <property fmtid="{D5CDD505-2E9C-101B-9397-08002B2CF9AE}" pid="15" name="PresentationFormat">
    <vt:lpwstr>Panorámica</vt:lpwstr>
  </property>
  <property fmtid="{D5CDD505-2E9C-101B-9397-08002B2CF9AE}" pid="16" name="ScaleCrop">
    <vt:bool>false</vt:bool>
  </property>
  <property fmtid="{D5CDD505-2E9C-101B-9397-08002B2CF9AE}" pid="17" name="ShareDoc">
    <vt:bool>false</vt:bool>
  </property>
  <property fmtid="{D5CDD505-2E9C-101B-9397-08002B2CF9AE}" pid="18" name="Slides">
    <vt:i4>28</vt:i4>
  </property>
</Properties>
</file>